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266" r:id="rId5"/>
    <p:sldId id="317" r:id="rId6"/>
    <p:sldId id="380" r:id="rId7"/>
    <p:sldId id="381" r:id="rId8"/>
    <p:sldId id="316" r:id="rId9"/>
    <p:sldId id="390" r:id="rId10"/>
    <p:sldId id="399" r:id="rId11"/>
    <p:sldId id="400" r:id="rId12"/>
    <p:sldId id="401" r:id="rId13"/>
    <p:sldId id="402" r:id="rId14"/>
    <p:sldId id="403" r:id="rId15"/>
    <p:sldId id="273" r:id="rId16"/>
    <p:sldId id="271" r:id="rId17"/>
    <p:sldId id="301" r:id="rId18"/>
    <p:sldId id="299" r:id="rId19"/>
    <p:sldId id="300" r:id="rId20"/>
    <p:sldId id="338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346"/>
    <a:srgbClr val="1C1C1C"/>
    <a:srgbClr val="F7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1530"/>
      </p:cViewPr>
      <p:guideLst>
        <p:guide orient="horz" pos="2160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C6F0-B5B9-4E5B-BE48-682C293DE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9097-F538-4996-AD85-B9AE77977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4F00-204B-4839-91A5-AB7ACB7638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6415" y="2844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60"/>
          <p:cNvSpPr/>
          <p:nvPr/>
        </p:nvSpPr>
        <p:spPr>
          <a:xfrm>
            <a:off x="5164455" y="1355090"/>
            <a:ext cx="5297805" cy="110744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PC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学习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2A34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32480" y="1304925"/>
            <a:ext cx="20421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65"/>
          <p:cNvSpPr txBox="1"/>
          <p:nvPr/>
        </p:nvSpPr>
        <p:spPr>
          <a:xfrm>
            <a:off x="3249930" y="4664710"/>
            <a:ext cx="6866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网址：http:/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/zhejiang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.zikao365.com/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21"/>
          <p:cNvSpPr>
            <a:spLocks noEditPoints="1"/>
          </p:cNvSpPr>
          <p:nvPr/>
        </p:nvSpPr>
        <p:spPr>
          <a:xfrm>
            <a:off x="3717290" y="4988797"/>
            <a:ext cx="266700" cy="268288"/>
          </a:xfrm>
          <a:custGeom>
            <a:avLst/>
            <a:gdLst/>
            <a:ahLst/>
            <a:cxnLst>
              <a:cxn ang="0">
                <a:pos x="151984808" y="0"/>
              </a:cxn>
              <a:cxn ang="0">
                <a:pos x="303969615" y="153800109"/>
              </a:cxn>
              <a:cxn ang="0">
                <a:pos x="151984808" y="307600218"/>
              </a:cxn>
              <a:cxn ang="0">
                <a:pos x="0" y="153800109"/>
              </a:cxn>
              <a:cxn ang="0">
                <a:pos x="151984808" y="0"/>
              </a:cxn>
              <a:cxn ang="0">
                <a:pos x="128602968" y="261591119"/>
              </a:cxn>
              <a:cxn ang="0">
                <a:pos x="175366647" y="261591119"/>
              </a:cxn>
              <a:cxn ang="0">
                <a:pos x="175366647" y="178776117"/>
              </a:cxn>
              <a:cxn ang="0">
                <a:pos x="258504104" y="178776117"/>
              </a:cxn>
              <a:cxn ang="0">
                <a:pos x="258504104" y="130138024"/>
              </a:cxn>
              <a:cxn ang="0">
                <a:pos x="175366647" y="130138024"/>
              </a:cxn>
              <a:cxn ang="0">
                <a:pos x="175366647" y="46009099"/>
              </a:cxn>
              <a:cxn ang="0">
                <a:pos x="128602968" y="46009099"/>
              </a:cxn>
              <a:cxn ang="0">
                <a:pos x="128602968" y="130138024"/>
              </a:cxn>
              <a:cxn ang="0">
                <a:pos x="45465512" y="130138024"/>
              </a:cxn>
              <a:cxn ang="0">
                <a:pos x="45465512" y="178776117"/>
              </a:cxn>
              <a:cxn ang="0">
                <a:pos x="128602968" y="178776117"/>
              </a:cxn>
              <a:cxn ang="0">
                <a:pos x="128602968" y="26159111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2A346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090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学员课堂</a:t>
            </a:r>
            <a:endParaRPr lang="zh-CN" altLang="en-US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任意多边形 25"/>
          <p:cNvSpPr/>
          <p:nvPr/>
        </p:nvSpPr>
        <p:spPr>
          <a:xfrm rot="10800000">
            <a:off x="978535" y="1303020"/>
            <a:ext cx="2498090" cy="1310005"/>
          </a:xfrm>
          <a:custGeom>
            <a:avLst/>
            <a:gdLst/>
            <a:ahLst/>
            <a:cxnLst>
              <a:cxn ang="0">
                <a:pos x="2147483647" y="2146335"/>
              </a:cxn>
              <a:cxn ang="0">
                <a:pos x="2147483647" y="2146335"/>
              </a:cxn>
              <a:cxn ang="0">
                <a:pos x="0" y="2019693"/>
              </a:cxn>
              <a:cxn ang="0">
                <a:pos x="0" y="387789"/>
              </a:cxn>
              <a:cxn ang="0">
                <a:pos x="2147483647" y="261141"/>
              </a:cxn>
              <a:cxn ang="0">
                <a:pos x="2147483647" y="261141"/>
              </a:cxn>
              <a:cxn ang="0">
                <a:pos x="2147483647" y="0"/>
              </a:cxn>
              <a:cxn ang="0">
                <a:pos x="2147483647" y="261141"/>
              </a:cxn>
              <a:cxn ang="0">
                <a:pos x="2147483647" y="261141"/>
              </a:cxn>
              <a:cxn ang="0">
                <a:pos x="2147483647" y="387789"/>
              </a:cxn>
              <a:cxn ang="0">
                <a:pos x="2147483647" y="2019693"/>
              </a:cxn>
              <a:cxn ang="0">
                <a:pos x="2147483647" y="2146335"/>
              </a:cxn>
            </a:cxnLst>
            <a:pathLst>
              <a:path w="826161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80870" y="1395730"/>
            <a:ext cx="1264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网上答疑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10%</a:t>
            </a:r>
            <a:endParaRPr lang="zh-CN" altLang="en-US"/>
          </a:p>
        </p:txBody>
      </p:sp>
      <p:sp>
        <p:nvSpPr>
          <p:cNvPr id="10245" name="Freeform 60"/>
          <p:cNvSpPr/>
          <p:nvPr/>
        </p:nvSpPr>
        <p:spPr>
          <a:xfrm>
            <a:off x="1345248" y="1477010"/>
            <a:ext cx="406400" cy="5635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45" h="341">
                <a:moveTo>
                  <a:pt x="179" y="4"/>
                </a:moveTo>
                <a:cubicBezTo>
                  <a:pt x="189" y="0"/>
                  <a:pt x="195" y="10"/>
                  <a:pt x="201" y="16"/>
                </a:cubicBezTo>
                <a:cubicBezTo>
                  <a:pt x="214" y="32"/>
                  <a:pt x="229" y="47"/>
                  <a:pt x="241" y="64"/>
                </a:cubicBezTo>
                <a:cubicBezTo>
                  <a:pt x="245" y="69"/>
                  <a:pt x="244" y="77"/>
                  <a:pt x="240" y="81"/>
                </a:cubicBezTo>
                <a:cubicBezTo>
                  <a:pt x="231" y="85"/>
                  <a:pt x="221" y="83"/>
                  <a:pt x="211" y="84"/>
                </a:cubicBezTo>
                <a:cubicBezTo>
                  <a:pt x="209" y="115"/>
                  <a:pt x="199" y="149"/>
                  <a:pt x="172" y="169"/>
                </a:cubicBezTo>
                <a:cubicBezTo>
                  <a:pt x="145" y="187"/>
                  <a:pt x="115" y="203"/>
                  <a:pt x="87" y="221"/>
                </a:cubicBezTo>
                <a:cubicBezTo>
                  <a:pt x="75" y="229"/>
                  <a:pt x="59" y="235"/>
                  <a:pt x="53" y="250"/>
                </a:cubicBezTo>
                <a:cubicBezTo>
                  <a:pt x="42" y="278"/>
                  <a:pt x="50" y="310"/>
                  <a:pt x="46" y="339"/>
                </a:cubicBezTo>
                <a:cubicBezTo>
                  <a:pt x="31" y="341"/>
                  <a:pt x="16" y="341"/>
                  <a:pt x="1" y="340"/>
                </a:cubicBezTo>
                <a:cubicBezTo>
                  <a:pt x="0" y="316"/>
                  <a:pt x="1" y="291"/>
                  <a:pt x="1" y="267"/>
                </a:cubicBezTo>
                <a:cubicBezTo>
                  <a:pt x="1" y="252"/>
                  <a:pt x="3" y="237"/>
                  <a:pt x="12" y="225"/>
                </a:cubicBezTo>
                <a:cubicBezTo>
                  <a:pt x="25" y="210"/>
                  <a:pt x="41" y="198"/>
                  <a:pt x="54" y="184"/>
                </a:cubicBezTo>
                <a:cubicBezTo>
                  <a:pt x="71" y="171"/>
                  <a:pt x="90" y="164"/>
                  <a:pt x="107" y="152"/>
                </a:cubicBezTo>
                <a:cubicBezTo>
                  <a:pt x="123" y="140"/>
                  <a:pt x="144" y="133"/>
                  <a:pt x="154" y="115"/>
                </a:cubicBezTo>
                <a:cubicBezTo>
                  <a:pt x="159" y="105"/>
                  <a:pt x="163" y="94"/>
                  <a:pt x="159" y="84"/>
                </a:cubicBezTo>
                <a:cubicBezTo>
                  <a:pt x="148" y="82"/>
                  <a:pt x="135" y="86"/>
                  <a:pt x="126" y="78"/>
                </a:cubicBezTo>
                <a:cubicBezTo>
                  <a:pt x="122" y="67"/>
                  <a:pt x="132" y="59"/>
                  <a:pt x="138" y="51"/>
                </a:cubicBezTo>
                <a:cubicBezTo>
                  <a:pt x="152" y="36"/>
                  <a:pt x="164" y="18"/>
                  <a:pt x="179" y="4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82745" y="1395730"/>
            <a:ext cx="626618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网上班级活动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指考生参加网上虚拟班级内的各种活动，例如：</a:t>
            </a: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答疑版等</a:t>
            </a:r>
            <a:r>
              <a:rPr lang="zh-CN" altLang="en-US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。通过“老师与学生之间的互动”和“学生与学生之间互动”的方式，来建立良好的学习环境和增强学习氛围。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考核标准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以</a:t>
            </a:r>
            <a:r>
              <a:rPr lang="zh-CN" altLang="en-US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参与率与成果大小两种因素评定考生此部分的成绩。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090" y="26416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学员课堂</a:t>
            </a:r>
            <a:endParaRPr lang="zh-CN" altLang="en-US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任意多边形 25"/>
          <p:cNvSpPr/>
          <p:nvPr/>
        </p:nvSpPr>
        <p:spPr>
          <a:xfrm rot="10800000">
            <a:off x="1475105" y="1389380"/>
            <a:ext cx="2316163" cy="993775"/>
          </a:xfrm>
          <a:custGeom>
            <a:avLst/>
            <a:gdLst/>
            <a:ahLst/>
            <a:cxnLst>
              <a:cxn ang="0">
                <a:pos x="2147483647" y="2146335"/>
              </a:cxn>
              <a:cxn ang="0">
                <a:pos x="2147483647" y="2146335"/>
              </a:cxn>
              <a:cxn ang="0">
                <a:pos x="0" y="2019693"/>
              </a:cxn>
              <a:cxn ang="0">
                <a:pos x="0" y="387789"/>
              </a:cxn>
              <a:cxn ang="0">
                <a:pos x="2147483647" y="261141"/>
              </a:cxn>
              <a:cxn ang="0">
                <a:pos x="2147483647" y="261141"/>
              </a:cxn>
              <a:cxn ang="0">
                <a:pos x="2147483647" y="0"/>
              </a:cxn>
              <a:cxn ang="0">
                <a:pos x="2147483647" y="261141"/>
              </a:cxn>
              <a:cxn ang="0">
                <a:pos x="2147483647" y="261141"/>
              </a:cxn>
              <a:cxn ang="0">
                <a:pos x="2147483647" y="387789"/>
              </a:cxn>
              <a:cxn ang="0">
                <a:pos x="2147483647" y="2019693"/>
              </a:cxn>
              <a:cxn ang="0">
                <a:pos x="2147483647" y="2146335"/>
              </a:cxn>
            </a:cxnLst>
            <a:pathLst>
              <a:path w="826161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79345" y="1563370"/>
            <a:ext cx="1121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阶段测验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40%</a:t>
            </a:r>
            <a:endParaRPr lang="zh-CN" altLang="en-US"/>
          </a:p>
        </p:txBody>
      </p:sp>
      <p:sp>
        <p:nvSpPr>
          <p:cNvPr id="12292" name="Freeform 45"/>
          <p:cNvSpPr/>
          <p:nvPr/>
        </p:nvSpPr>
        <p:spPr>
          <a:xfrm flipV="1">
            <a:off x="1808480" y="1728470"/>
            <a:ext cx="513080" cy="27686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327" h="287">
                <a:moveTo>
                  <a:pt x="93" y="5"/>
                </a:moveTo>
                <a:cubicBezTo>
                  <a:pt x="102" y="0"/>
                  <a:pt x="113" y="0"/>
                  <a:pt x="123" y="4"/>
                </a:cubicBezTo>
                <a:cubicBezTo>
                  <a:pt x="149" y="15"/>
                  <a:pt x="175" y="25"/>
                  <a:pt x="201" y="37"/>
                </a:cubicBezTo>
                <a:cubicBezTo>
                  <a:pt x="208" y="41"/>
                  <a:pt x="216" y="42"/>
                  <a:pt x="224" y="39"/>
                </a:cubicBezTo>
                <a:cubicBezTo>
                  <a:pt x="249" y="30"/>
                  <a:pt x="274" y="20"/>
                  <a:pt x="299" y="11"/>
                </a:cubicBezTo>
                <a:cubicBezTo>
                  <a:pt x="305" y="8"/>
                  <a:pt x="313" y="7"/>
                  <a:pt x="320" y="9"/>
                </a:cubicBezTo>
                <a:cubicBezTo>
                  <a:pt x="327" y="13"/>
                  <a:pt x="325" y="22"/>
                  <a:pt x="325" y="29"/>
                </a:cubicBezTo>
                <a:cubicBezTo>
                  <a:pt x="325" y="64"/>
                  <a:pt x="326" y="99"/>
                  <a:pt x="325" y="133"/>
                </a:cubicBezTo>
                <a:cubicBezTo>
                  <a:pt x="316" y="123"/>
                  <a:pt x="307" y="113"/>
                  <a:pt x="297" y="104"/>
                </a:cubicBezTo>
                <a:cubicBezTo>
                  <a:pt x="296" y="84"/>
                  <a:pt x="297" y="64"/>
                  <a:pt x="296" y="44"/>
                </a:cubicBezTo>
                <a:cubicBezTo>
                  <a:pt x="268" y="50"/>
                  <a:pt x="242" y="66"/>
                  <a:pt x="214" y="72"/>
                </a:cubicBezTo>
                <a:cubicBezTo>
                  <a:pt x="178" y="61"/>
                  <a:pt x="144" y="43"/>
                  <a:pt x="109" y="29"/>
                </a:cubicBezTo>
                <a:cubicBezTo>
                  <a:pt x="98" y="34"/>
                  <a:pt x="44" y="59"/>
                  <a:pt x="27" y="67"/>
                </a:cubicBezTo>
                <a:cubicBezTo>
                  <a:pt x="26" y="81"/>
                  <a:pt x="25" y="203"/>
                  <a:pt x="27" y="249"/>
                </a:cubicBezTo>
                <a:cubicBezTo>
                  <a:pt x="50" y="241"/>
                  <a:pt x="72" y="229"/>
                  <a:pt x="94" y="219"/>
                </a:cubicBezTo>
                <a:cubicBezTo>
                  <a:pt x="101" y="227"/>
                  <a:pt x="103" y="237"/>
                  <a:pt x="105" y="247"/>
                </a:cubicBezTo>
                <a:cubicBezTo>
                  <a:pt x="77" y="258"/>
                  <a:pt x="51" y="272"/>
                  <a:pt x="23" y="283"/>
                </a:cubicBezTo>
                <a:cubicBezTo>
                  <a:pt x="16" y="287"/>
                  <a:pt x="9" y="285"/>
                  <a:pt x="2" y="285"/>
                </a:cubicBezTo>
                <a:cubicBezTo>
                  <a:pt x="1" y="235"/>
                  <a:pt x="0" y="77"/>
                  <a:pt x="2" y="46"/>
                </a:cubicBezTo>
                <a:cubicBezTo>
                  <a:pt x="32" y="32"/>
                  <a:pt x="63" y="19"/>
                  <a:pt x="93" y="5"/>
                </a:cubicBezTo>
                <a:close/>
              </a:path>
            </a:pathLst>
          </a:custGeom>
          <a:solidFill>
            <a:srgbClr val="FFCC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3" name="Freeform 46"/>
          <p:cNvSpPr>
            <a:spLocks noEditPoints="1"/>
          </p:cNvSpPr>
          <p:nvPr/>
        </p:nvSpPr>
        <p:spPr>
          <a:xfrm>
            <a:off x="1905635" y="1594168"/>
            <a:ext cx="415925" cy="4111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65" h="262">
                <a:moveTo>
                  <a:pt x="13" y="118"/>
                </a:moveTo>
                <a:cubicBezTo>
                  <a:pt x="0" y="64"/>
                  <a:pt x="44" y="7"/>
                  <a:pt x="98" y="2"/>
                </a:cubicBezTo>
                <a:cubicBezTo>
                  <a:pt x="120" y="0"/>
                  <a:pt x="150" y="7"/>
                  <a:pt x="167" y="21"/>
                </a:cubicBezTo>
                <a:cubicBezTo>
                  <a:pt x="180" y="30"/>
                  <a:pt x="190" y="44"/>
                  <a:pt x="198" y="58"/>
                </a:cubicBezTo>
                <a:cubicBezTo>
                  <a:pt x="205" y="72"/>
                  <a:pt x="207" y="95"/>
                  <a:pt x="206" y="110"/>
                </a:cubicBezTo>
                <a:cubicBezTo>
                  <a:pt x="205" y="131"/>
                  <a:pt x="192" y="148"/>
                  <a:pt x="184" y="167"/>
                </a:cubicBezTo>
                <a:cubicBezTo>
                  <a:pt x="195" y="170"/>
                  <a:pt x="207" y="172"/>
                  <a:pt x="215" y="181"/>
                </a:cubicBezTo>
                <a:cubicBezTo>
                  <a:pt x="228" y="195"/>
                  <a:pt x="246" y="204"/>
                  <a:pt x="255" y="220"/>
                </a:cubicBezTo>
                <a:cubicBezTo>
                  <a:pt x="265" y="239"/>
                  <a:pt x="242" y="262"/>
                  <a:pt x="224" y="252"/>
                </a:cubicBezTo>
                <a:cubicBezTo>
                  <a:pt x="207" y="240"/>
                  <a:pt x="192" y="225"/>
                  <a:pt x="177" y="211"/>
                </a:cubicBezTo>
                <a:cubicBezTo>
                  <a:pt x="168" y="204"/>
                  <a:pt x="172" y="189"/>
                  <a:pt x="161" y="183"/>
                </a:cubicBezTo>
                <a:cubicBezTo>
                  <a:pt x="139" y="193"/>
                  <a:pt x="114" y="202"/>
                  <a:pt x="90" y="195"/>
                </a:cubicBezTo>
                <a:cubicBezTo>
                  <a:pt x="51" y="188"/>
                  <a:pt x="20" y="156"/>
                  <a:pt x="13" y="118"/>
                </a:cubicBezTo>
                <a:close/>
                <a:moveTo>
                  <a:pt x="100" y="36"/>
                </a:moveTo>
                <a:cubicBezTo>
                  <a:pt x="78" y="40"/>
                  <a:pt x="59" y="54"/>
                  <a:pt x="50" y="74"/>
                </a:cubicBezTo>
                <a:cubicBezTo>
                  <a:pt x="38" y="105"/>
                  <a:pt x="50" y="145"/>
                  <a:pt x="82" y="158"/>
                </a:cubicBezTo>
                <a:cubicBezTo>
                  <a:pt x="117" y="175"/>
                  <a:pt x="163" y="153"/>
                  <a:pt x="171" y="115"/>
                </a:cubicBezTo>
                <a:cubicBezTo>
                  <a:pt x="184" y="73"/>
                  <a:pt x="142" y="28"/>
                  <a:pt x="100" y="36"/>
                </a:cubicBezTo>
                <a:close/>
              </a:path>
            </a:pathLst>
          </a:custGeom>
          <a:solidFill>
            <a:srgbClr val="FFCC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31030" y="1259205"/>
            <a:ext cx="6440805" cy="4939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0" hangingPunct="0">
              <a:buClrTx/>
              <a:buSzTx/>
              <a:buFontTx/>
              <a:defRPr/>
            </a:pPr>
            <a:r>
              <a:rPr lang="zh-CN" altLang="en-US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知识点测验</a:t>
            </a:r>
            <a:r>
              <a:rPr lang="en-US" altLang="zh-CN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20%</a:t>
            </a:r>
            <a:endParaRPr kumimoji="0" lang="en-US" altLang="zh-CN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为促进考生对课程中知识点的掌握，网上学习课件将不定期弹出知识点测验题。每门课程的知识点测验数量大约</a:t>
            </a:r>
            <a:r>
              <a:rPr lang="en-US" altLang="zh-CN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30-50</a:t>
            </a: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个。</a:t>
            </a: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defRPr/>
            </a:pPr>
            <a:endParaRPr kumimoji="0" lang="zh-CN" altLang="en-US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defRPr/>
            </a:pP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考核标准：知识点测验可以反复做</a:t>
            </a:r>
            <a:r>
              <a:rPr lang="en-US" altLang="zh-CN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做对一次即可得分。</a:t>
            </a:r>
            <a:endParaRPr kumimoji="0" lang="zh-CN" altLang="en-US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hangingPunct="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defRPr/>
            </a:pPr>
            <a:r>
              <a:rPr lang="zh-CN" altLang="en-US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阶段测验</a:t>
            </a:r>
            <a:r>
              <a:rPr lang="en-US" altLang="zh-CN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20%</a:t>
            </a:r>
            <a:endParaRPr kumimoji="0" lang="en-US" altLang="zh-CN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指按照课程的章节内容划分出不同的学习阶段，每个阶段设置多套测试题，题目为客观题，从题库中随机抽取。一般情况下，每门课程设置</a:t>
            </a:r>
            <a:r>
              <a:rPr lang="en-US" altLang="zh-CN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5-6</a:t>
            </a: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次阶段测验。</a:t>
            </a: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defRPr/>
            </a:pPr>
            <a:endParaRPr kumimoji="0" lang="zh-CN" altLang="en-US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defRPr/>
            </a:pP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考核标准：阶段测验可以反复做</a:t>
            </a:r>
            <a:r>
              <a:rPr lang="en-US" altLang="zh-CN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取最高分计入成绩。</a:t>
            </a:r>
            <a:endParaRPr kumimoji="0" lang="zh-CN" altLang="en-US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学员课堂</a:t>
            </a:r>
            <a:endParaRPr lang="zh-CN" altLang="en-US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任意多边形 25"/>
          <p:cNvSpPr/>
          <p:nvPr/>
        </p:nvSpPr>
        <p:spPr>
          <a:xfrm rot="10800000">
            <a:off x="1449705" y="1581150"/>
            <a:ext cx="2316163" cy="993775"/>
          </a:xfrm>
          <a:custGeom>
            <a:avLst/>
            <a:gdLst/>
            <a:ahLst/>
            <a:cxnLst>
              <a:cxn ang="0">
                <a:pos x="2147483647" y="2146335"/>
              </a:cxn>
              <a:cxn ang="0">
                <a:pos x="2147483647" y="2146335"/>
              </a:cxn>
              <a:cxn ang="0">
                <a:pos x="0" y="2019693"/>
              </a:cxn>
              <a:cxn ang="0">
                <a:pos x="0" y="387789"/>
              </a:cxn>
              <a:cxn ang="0">
                <a:pos x="2147483647" y="261141"/>
              </a:cxn>
              <a:cxn ang="0">
                <a:pos x="2147483647" y="261141"/>
              </a:cxn>
              <a:cxn ang="0">
                <a:pos x="2147483647" y="0"/>
              </a:cxn>
              <a:cxn ang="0">
                <a:pos x="2147483647" y="261141"/>
              </a:cxn>
              <a:cxn ang="0">
                <a:pos x="2147483647" y="261141"/>
              </a:cxn>
              <a:cxn ang="0">
                <a:pos x="2147483647" y="387789"/>
              </a:cxn>
              <a:cxn ang="0">
                <a:pos x="2147483647" y="2019693"/>
              </a:cxn>
              <a:cxn ang="0">
                <a:pos x="2147483647" y="2146335"/>
              </a:cxn>
            </a:cxnLst>
            <a:pathLst>
              <a:path w="826161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05380" y="1746885"/>
            <a:ext cx="11309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综合测验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30%</a:t>
            </a:r>
            <a:endParaRPr lang="zh-CN" altLang="en-US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14340" name="Freeform 46"/>
          <p:cNvSpPr>
            <a:spLocks noEditPoints="1"/>
          </p:cNvSpPr>
          <p:nvPr/>
        </p:nvSpPr>
        <p:spPr>
          <a:xfrm>
            <a:off x="1845945" y="1872298"/>
            <a:ext cx="415925" cy="4111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65" h="262">
                <a:moveTo>
                  <a:pt x="13" y="118"/>
                </a:moveTo>
                <a:cubicBezTo>
                  <a:pt x="0" y="64"/>
                  <a:pt x="44" y="7"/>
                  <a:pt x="98" y="2"/>
                </a:cubicBezTo>
                <a:cubicBezTo>
                  <a:pt x="120" y="0"/>
                  <a:pt x="150" y="7"/>
                  <a:pt x="167" y="21"/>
                </a:cubicBezTo>
                <a:cubicBezTo>
                  <a:pt x="180" y="30"/>
                  <a:pt x="190" y="44"/>
                  <a:pt x="198" y="58"/>
                </a:cubicBezTo>
                <a:cubicBezTo>
                  <a:pt x="205" y="72"/>
                  <a:pt x="207" y="95"/>
                  <a:pt x="206" y="110"/>
                </a:cubicBezTo>
                <a:cubicBezTo>
                  <a:pt x="205" y="131"/>
                  <a:pt x="192" y="148"/>
                  <a:pt x="184" y="167"/>
                </a:cubicBezTo>
                <a:cubicBezTo>
                  <a:pt x="195" y="170"/>
                  <a:pt x="207" y="172"/>
                  <a:pt x="215" y="181"/>
                </a:cubicBezTo>
                <a:cubicBezTo>
                  <a:pt x="228" y="195"/>
                  <a:pt x="246" y="204"/>
                  <a:pt x="255" y="220"/>
                </a:cubicBezTo>
                <a:cubicBezTo>
                  <a:pt x="265" y="239"/>
                  <a:pt x="242" y="262"/>
                  <a:pt x="224" y="252"/>
                </a:cubicBezTo>
                <a:cubicBezTo>
                  <a:pt x="207" y="240"/>
                  <a:pt x="192" y="225"/>
                  <a:pt x="177" y="211"/>
                </a:cubicBezTo>
                <a:cubicBezTo>
                  <a:pt x="168" y="204"/>
                  <a:pt x="172" y="189"/>
                  <a:pt x="161" y="183"/>
                </a:cubicBezTo>
                <a:cubicBezTo>
                  <a:pt x="139" y="193"/>
                  <a:pt x="114" y="202"/>
                  <a:pt x="90" y="195"/>
                </a:cubicBezTo>
                <a:cubicBezTo>
                  <a:pt x="51" y="188"/>
                  <a:pt x="20" y="156"/>
                  <a:pt x="13" y="118"/>
                </a:cubicBezTo>
                <a:close/>
                <a:moveTo>
                  <a:pt x="100" y="36"/>
                </a:moveTo>
                <a:cubicBezTo>
                  <a:pt x="78" y="40"/>
                  <a:pt x="59" y="54"/>
                  <a:pt x="50" y="74"/>
                </a:cubicBezTo>
                <a:cubicBezTo>
                  <a:pt x="38" y="105"/>
                  <a:pt x="50" y="145"/>
                  <a:pt x="82" y="158"/>
                </a:cubicBezTo>
                <a:cubicBezTo>
                  <a:pt x="117" y="175"/>
                  <a:pt x="163" y="153"/>
                  <a:pt x="171" y="115"/>
                </a:cubicBezTo>
                <a:cubicBezTo>
                  <a:pt x="184" y="73"/>
                  <a:pt x="142" y="28"/>
                  <a:pt x="100" y="36"/>
                </a:cubicBezTo>
                <a:close/>
              </a:path>
            </a:pathLst>
          </a:custGeom>
          <a:solidFill>
            <a:srgbClr val="FFCC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Freeform 45"/>
          <p:cNvSpPr/>
          <p:nvPr/>
        </p:nvSpPr>
        <p:spPr>
          <a:xfrm>
            <a:off x="1654175" y="1746568"/>
            <a:ext cx="512763" cy="4508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327" h="287">
                <a:moveTo>
                  <a:pt x="93" y="5"/>
                </a:moveTo>
                <a:cubicBezTo>
                  <a:pt x="102" y="0"/>
                  <a:pt x="113" y="0"/>
                  <a:pt x="123" y="4"/>
                </a:cubicBezTo>
                <a:cubicBezTo>
                  <a:pt x="149" y="15"/>
                  <a:pt x="175" y="25"/>
                  <a:pt x="201" y="37"/>
                </a:cubicBezTo>
                <a:cubicBezTo>
                  <a:pt x="208" y="41"/>
                  <a:pt x="216" y="42"/>
                  <a:pt x="224" y="39"/>
                </a:cubicBezTo>
                <a:cubicBezTo>
                  <a:pt x="249" y="30"/>
                  <a:pt x="274" y="20"/>
                  <a:pt x="299" y="11"/>
                </a:cubicBezTo>
                <a:cubicBezTo>
                  <a:pt x="305" y="8"/>
                  <a:pt x="313" y="7"/>
                  <a:pt x="320" y="9"/>
                </a:cubicBezTo>
                <a:cubicBezTo>
                  <a:pt x="327" y="13"/>
                  <a:pt x="325" y="22"/>
                  <a:pt x="325" y="29"/>
                </a:cubicBezTo>
                <a:cubicBezTo>
                  <a:pt x="325" y="64"/>
                  <a:pt x="326" y="99"/>
                  <a:pt x="325" y="133"/>
                </a:cubicBezTo>
                <a:cubicBezTo>
                  <a:pt x="316" y="123"/>
                  <a:pt x="307" y="113"/>
                  <a:pt x="297" y="104"/>
                </a:cubicBezTo>
                <a:cubicBezTo>
                  <a:pt x="296" y="84"/>
                  <a:pt x="297" y="64"/>
                  <a:pt x="296" y="44"/>
                </a:cubicBezTo>
                <a:cubicBezTo>
                  <a:pt x="268" y="50"/>
                  <a:pt x="242" y="66"/>
                  <a:pt x="214" y="72"/>
                </a:cubicBezTo>
                <a:cubicBezTo>
                  <a:pt x="178" y="61"/>
                  <a:pt x="144" y="43"/>
                  <a:pt x="109" y="29"/>
                </a:cubicBezTo>
                <a:cubicBezTo>
                  <a:pt x="98" y="34"/>
                  <a:pt x="44" y="59"/>
                  <a:pt x="27" y="67"/>
                </a:cubicBezTo>
                <a:cubicBezTo>
                  <a:pt x="26" y="81"/>
                  <a:pt x="25" y="203"/>
                  <a:pt x="27" y="249"/>
                </a:cubicBezTo>
                <a:cubicBezTo>
                  <a:pt x="50" y="241"/>
                  <a:pt x="72" y="229"/>
                  <a:pt x="94" y="219"/>
                </a:cubicBezTo>
                <a:cubicBezTo>
                  <a:pt x="101" y="227"/>
                  <a:pt x="103" y="237"/>
                  <a:pt x="105" y="247"/>
                </a:cubicBezTo>
                <a:cubicBezTo>
                  <a:pt x="77" y="258"/>
                  <a:pt x="51" y="272"/>
                  <a:pt x="23" y="283"/>
                </a:cubicBezTo>
                <a:cubicBezTo>
                  <a:pt x="16" y="287"/>
                  <a:pt x="9" y="285"/>
                  <a:pt x="2" y="285"/>
                </a:cubicBezTo>
                <a:cubicBezTo>
                  <a:pt x="1" y="235"/>
                  <a:pt x="0" y="77"/>
                  <a:pt x="2" y="46"/>
                </a:cubicBezTo>
                <a:cubicBezTo>
                  <a:pt x="32" y="32"/>
                  <a:pt x="63" y="19"/>
                  <a:pt x="93" y="5"/>
                </a:cubicBezTo>
                <a:close/>
              </a:path>
            </a:pathLst>
          </a:custGeom>
          <a:solidFill>
            <a:srgbClr val="FFCC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99255" y="1640840"/>
            <a:ext cx="695833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lang="zh-CN" altLang="en-US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考核方式</a:t>
            </a:r>
            <a:endParaRPr kumimoji="0" lang="en-US" altLang="zh-CN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defRPr/>
            </a:pP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defRPr/>
            </a:pP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按照统一规定，由学校（或承办机构）组织安排的综合测验上机考试。就最近两期考试为手机</a:t>
            </a:r>
            <a:r>
              <a:rPr lang="en-US" altLang="zh-CN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APP</a:t>
            </a: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线上考核</a:t>
            </a: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defRPr/>
            </a:pPr>
            <a:endParaRPr kumimoji="0" lang="en-US" altLang="zh-CN" kern="1200" cap="none" spc="0" normalizeH="0" baseline="0" noProof="0" dirty="0"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lang="zh-CN" altLang="en-US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考核标准</a:t>
            </a:r>
            <a:endParaRPr kumimoji="0" lang="en-US" altLang="zh-CN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defRPr/>
            </a:pP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Wingdings" panose="05000000000000000000" pitchFamily="2" charset="2"/>
              <a:defRPr/>
            </a:pP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考生可以</a:t>
            </a:r>
            <a:r>
              <a:rPr lang="en-US" altLang="zh-CN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150</a:t>
            </a: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分钟内抽取</a:t>
            </a:r>
            <a:r>
              <a:rPr lang="en-US" altLang="zh-CN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1-2</a:t>
            </a: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套题作答，取最高一次成绩计入考核成绩。</a:t>
            </a: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defRPr/>
            </a:pPr>
            <a:endParaRPr kumimoji="0" lang="en-US" altLang="zh-CN" kern="1200" cap="none" spc="0" normalizeH="0" baseline="0" noProof="0" dirty="0"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lang="zh-CN" altLang="en-US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考核目的</a:t>
            </a:r>
            <a:endParaRPr kumimoji="0" lang="en-US" altLang="zh-CN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defRPr/>
            </a:pP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defRPr/>
            </a:pP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该环节的考核是为了检测学生的学习成果，因此所占比例较高，为</a:t>
            </a:r>
            <a:r>
              <a:rPr lang="en-US" altLang="zh-CN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30%</a:t>
            </a: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defRPr/>
            </a:pPr>
            <a:endParaRPr kumimoji="0" lang="en-US" altLang="zh-CN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8" name="矩形 60"/>
          <p:cNvSpPr/>
          <p:nvPr/>
        </p:nvSpPr>
        <p:spPr>
          <a:xfrm>
            <a:off x="4184650" y="1505585"/>
            <a:ext cx="7632700" cy="110744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APP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使用流程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2A346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TextBox 65"/>
          <p:cNvSpPr txBox="1"/>
          <p:nvPr/>
        </p:nvSpPr>
        <p:spPr>
          <a:xfrm>
            <a:off x="3473450" y="5165090"/>
            <a:ext cx="15335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听课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0" name="TextBox 66"/>
          <p:cNvSpPr txBox="1"/>
          <p:nvPr/>
        </p:nvSpPr>
        <p:spPr>
          <a:xfrm>
            <a:off x="5936615" y="5176520"/>
            <a:ext cx="17526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做题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Freeform 21"/>
          <p:cNvSpPr>
            <a:spLocks noEditPoints="1"/>
          </p:cNvSpPr>
          <p:nvPr/>
        </p:nvSpPr>
        <p:spPr>
          <a:xfrm>
            <a:off x="3192145" y="5231765"/>
            <a:ext cx="266700" cy="268605"/>
          </a:xfrm>
          <a:custGeom>
            <a:avLst/>
            <a:gdLst/>
            <a:ahLst/>
            <a:cxnLst>
              <a:cxn ang="0">
                <a:pos x="151984808" y="0"/>
              </a:cxn>
              <a:cxn ang="0">
                <a:pos x="303969615" y="153800109"/>
              </a:cxn>
              <a:cxn ang="0">
                <a:pos x="151984808" y="307600218"/>
              </a:cxn>
              <a:cxn ang="0">
                <a:pos x="0" y="153800109"/>
              </a:cxn>
              <a:cxn ang="0">
                <a:pos x="151984808" y="0"/>
              </a:cxn>
              <a:cxn ang="0">
                <a:pos x="128602968" y="261591119"/>
              </a:cxn>
              <a:cxn ang="0">
                <a:pos x="175366647" y="261591119"/>
              </a:cxn>
              <a:cxn ang="0">
                <a:pos x="175366647" y="178776117"/>
              </a:cxn>
              <a:cxn ang="0">
                <a:pos x="258504104" y="178776117"/>
              </a:cxn>
              <a:cxn ang="0">
                <a:pos x="258504104" y="130138024"/>
              </a:cxn>
              <a:cxn ang="0">
                <a:pos x="175366647" y="130138024"/>
              </a:cxn>
              <a:cxn ang="0">
                <a:pos x="175366647" y="46009099"/>
              </a:cxn>
              <a:cxn ang="0">
                <a:pos x="128602968" y="46009099"/>
              </a:cxn>
              <a:cxn ang="0">
                <a:pos x="128602968" y="130138024"/>
              </a:cxn>
              <a:cxn ang="0">
                <a:pos x="45465512" y="130138024"/>
              </a:cxn>
              <a:cxn ang="0">
                <a:pos x="45465512" y="178776117"/>
              </a:cxn>
              <a:cxn ang="0">
                <a:pos x="128602968" y="178776117"/>
              </a:cxn>
              <a:cxn ang="0">
                <a:pos x="128602968" y="26159111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2A346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Freeform 22"/>
          <p:cNvSpPr>
            <a:spLocks noEditPoints="1"/>
          </p:cNvSpPr>
          <p:nvPr/>
        </p:nvSpPr>
        <p:spPr>
          <a:xfrm>
            <a:off x="5661660" y="5243195"/>
            <a:ext cx="266700" cy="268605"/>
          </a:xfrm>
          <a:custGeom>
            <a:avLst/>
            <a:gdLst/>
            <a:ahLst/>
            <a:cxnLst>
              <a:cxn ang="0">
                <a:pos x="151984808" y="0"/>
              </a:cxn>
              <a:cxn ang="0">
                <a:pos x="303969615" y="153800109"/>
              </a:cxn>
              <a:cxn ang="0">
                <a:pos x="151984808" y="307600218"/>
              </a:cxn>
              <a:cxn ang="0">
                <a:pos x="0" y="153800109"/>
              </a:cxn>
              <a:cxn ang="0">
                <a:pos x="151984808" y="0"/>
              </a:cxn>
              <a:cxn ang="0">
                <a:pos x="128602968" y="261591119"/>
              </a:cxn>
              <a:cxn ang="0">
                <a:pos x="175366647" y="261591119"/>
              </a:cxn>
              <a:cxn ang="0">
                <a:pos x="175366647" y="178776117"/>
              </a:cxn>
              <a:cxn ang="0">
                <a:pos x="258504104" y="178776117"/>
              </a:cxn>
              <a:cxn ang="0">
                <a:pos x="258504104" y="128824101"/>
              </a:cxn>
              <a:cxn ang="0">
                <a:pos x="175366647" y="128824101"/>
              </a:cxn>
              <a:cxn ang="0">
                <a:pos x="175366647" y="46009099"/>
              </a:cxn>
              <a:cxn ang="0">
                <a:pos x="128602968" y="46009099"/>
              </a:cxn>
              <a:cxn ang="0">
                <a:pos x="128602968" y="128824101"/>
              </a:cxn>
              <a:cxn ang="0">
                <a:pos x="45465512" y="128824101"/>
              </a:cxn>
              <a:cxn ang="0">
                <a:pos x="45465512" y="178776117"/>
              </a:cxn>
              <a:cxn ang="0">
                <a:pos x="128602968" y="178776117"/>
              </a:cxn>
              <a:cxn ang="0">
                <a:pos x="128602968" y="26159111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2A346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42490" y="1397635"/>
            <a:ext cx="20421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02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8668385" y="5165327"/>
            <a:ext cx="17526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考试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>
          <a:xfrm>
            <a:off x="8114348" y="5230415"/>
            <a:ext cx="266700" cy="268287"/>
          </a:xfrm>
          <a:custGeom>
            <a:avLst/>
            <a:gdLst/>
            <a:ahLst/>
            <a:cxnLst>
              <a:cxn ang="0">
                <a:pos x="151984808" y="0"/>
              </a:cxn>
              <a:cxn ang="0">
                <a:pos x="303969615" y="153799536"/>
              </a:cxn>
              <a:cxn ang="0">
                <a:pos x="151984808" y="307599071"/>
              </a:cxn>
              <a:cxn ang="0">
                <a:pos x="0" y="153799536"/>
              </a:cxn>
              <a:cxn ang="0">
                <a:pos x="151984808" y="0"/>
              </a:cxn>
              <a:cxn ang="0">
                <a:pos x="128602968" y="261590144"/>
              </a:cxn>
              <a:cxn ang="0">
                <a:pos x="175366647" y="261590144"/>
              </a:cxn>
              <a:cxn ang="0">
                <a:pos x="175366647" y="178775450"/>
              </a:cxn>
              <a:cxn ang="0">
                <a:pos x="258504104" y="178775450"/>
              </a:cxn>
              <a:cxn ang="0">
                <a:pos x="258504104" y="128823621"/>
              </a:cxn>
              <a:cxn ang="0">
                <a:pos x="175366647" y="128823621"/>
              </a:cxn>
              <a:cxn ang="0">
                <a:pos x="175366647" y="46008927"/>
              </a:cxn>
              <a:cxn ang="0">
                <a:pos x="128602968" y="46008927"/>
              </a:cxn>
              <a:cxn ang="0">
                <a:pos x="128602968" y="128823621"/>
              </a:cxn>
              <a:cxn ang="0">
                <a:pos x="45465512" y="128823621"/>
              </a:cxn>
              <a:cxn ang="0">
                <a:pos x="45465512" y="178775450"/>
              </a:cxn>
              <a:cxn ang="0">
                <a:pos x="128602968" y="178775450"/>
              </a:cxn>
              <a:cxn ang="0">
                <a:pos x="128602968" y="261590144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2A346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TextBox 65"/>
          <p:cNvSpPr txBox="1"/>
          <p:nvPr/>
        </p:nvSpPr>
        <p:spPr>
          <a:xfrm>
            <a:off x="7214870" y="3371850"/>
            <a:ext cx="25800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请使用用浏览器自带的扫描工具下载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9" name="图片 8" descr="1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3144520"/>
            <a:ext cx="1162050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164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229667" y="973400"/>
            <a:ext cx="2403803" cy="5112119"/>
            <a:chOff x="1025197" y="1932564"/>
            <a:chExt cx="1952191" cy="4151685"/>
          </a:xfrm>
        </p:grpSpPr>
        <p:grpSp>
          <p:nvGrpSpPr>
            <p:cNvPr id="29" name="Group 3"/>
            <p:cNvGrpSpPr/>
            <p:nvPr/>
          </p:nvGrpSpPr>
          <p:grpSpPr>
            <a:xfrm>
              <a:off x="1025197" y="1932564"/>
              <a:ext cx="1952191" cy="4151685"/>
              <a:chOff x="5410200" y="324151"/>
              <a:chExt cx="1238250" cy="2633362"/>
            </a:xfrm>
          </p:grpSpPr>
          <p:sp>
            <p:nvSpPr>
              <p:cNvPr id="31" name="Rounded Rectangle 4"/>
              <p:cNvSpPr/>
              <p:nvPr/>
            </p:nvSpPr>
            <p:spPr>
              <a:xfrm>
                <a:off x="5410200" y="324151"/>
                <a:ext cx="1238250" cy="2633362"/>
              </a:xfrm>
              <a:prstGeom prst="roundRect">
                <a:avLst>
                  <a:gd name="adj" fmla="val 17821"/>
                </a:avLst>
              </a:prstGeom>
              <a:solidFill>
                <a:sysClr val="windowText" lastClr="000000">
                  <a:lumMod val="90000"/>
                  <a:lumOff val="1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Rectangle 5"/>
              <p:cNvSpPr/>
              <p:nvPr/>
            </p:nvSpPr>
            <p:spPr>
              <a:xfrm>
                <a:off x="5487591" y="666750"/>
                <a:ext cx="1083468" cy="1938338"/>
              </a:xfrm>
              <a:prstGeom prst="rect">
                <a:avLst/>
              </a:prstGeom>
              <a:solidFill>
                <a:sysClr val="windowText" lastClr="000000">
                  <a:lumMod val="25000"/>
                  <a:lumOff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Oval 6"/>
              <p:cNvSpPr/>
              <p:nvPr/>
            </p:nvSpPr>
            <p:spPr>
              <a:xfrm>
                <a:off x="5990523" y="412750"/>
                <a:ext cx="77604" cy="77604"/>
              </a:xfrm>
              <a:prstGeom prst="ellipse">
                <a:avLst/>
              </a:prstGeom>
              <a:solidFill>
                <a:srgbClr val="E7E6E6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ounded Rectangle 7"/>
              <p:cNvSpPr/>
              <p:nvPr/>
            </p:nvSpPr>
            <p:spPr>
              <a:xfrm>
                <a:off x="5876925" y="532163"/>
                <a:ext cx="304800" cy="30933"/>
              </a:xfrm>
              <a:prstGeom prst="roundRect">
                <a:avLst/>
              </a:prstGeom>
              <a:solidFill>
                <a:srgbClr val="E7E6E6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Oval 8"/>
              <p:cNvSpPr/>
              <p:nvPr/>
            </p:nvSpPr>
            <p:spPr>
              <a:xfrm>
                <a:off x="5931694" y="2674144"/>
                <a:ext cx="195262" cy="195262"/>
              </a:xfrm>
              <a:prstGeom prst="ellipse">
                <a:avLst/>
              </a:prstGeom>
              <a:gradFill flip="none" rotWithShape="1">
                <a:gsLst>
                  <a:gs pos="0">
                    <a:srgbClr val="44546A">
                      <a:lumMod val="25000"/>
                      <a:lumOff val="75000"/>
                      <a:tint val="66000"/>
                      <a:satMod val="160000"/>
                    </a:srgbClr>
                  </a:gs>
                  <a:gs pos="50000">
                    <a:srgbClr val="44546A">
                      <a:lumMod val="25000"/>
                      <a:lumOff val="75000"/>
                      <a:tint val="44500"/>
                      <a:satMod val="160000"/>
                    </a:srgbClr>
                  </a:gs>
                  <a:gs pos="100000">
                    <a:srgbClr val="44546A">
                      <a:lumMod val="25000"/>
                      <a:lumOff val="75000"/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Right Triangle 9"/>
              <p:cNvSpPr/>
              <p:nvPr/>
            </p:nvSpPr>
            <p:spPr>
              <a:xfrm flipV="1">
                <a:off x="5487591" y="666750"/>
                <a:ext cx="1083468" cy="1938338"/>
              </a:xfrm>
              <a:prstGeom prst="rtTriangle">
                <a:avLst/>
              </a:prstGeom>
              <a:solidFill>
                <a:sysClr val="window" lastClr="FFFFFF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占位符 11" descr="C:\Users\dell\Desktop\161269394197419755.jpg16126939419741975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48580" y="2484664"/>
              <a:ext cx="1705420" cy="3031992"/>
            </a:xfrm>
            <a:prstGeom prst="rect">
              <a:avLst/>
            </a:prstGeom>
          </p:spPr>
        </p:pic>
      </p:grpSp>
      <p:sp>
        <p:nvSpPr>
          <p:cNvPr id="37" name="Rectangle 74"/>
          <p:cNvSpPr/>
          <p:nvPr/>
        </p:nvSpPr>
        <p:spPr>
          <a:xfrm>
            <a:off x="5970480" y="2138732"/>
            <a:ext cx="491257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根据学员报考课程的时间，按照对应考期的考试时间，提供倒计时提醒服务</a:t>
            </a:r>
            <a:r>
              <a:rPr kumimoji="0" lang="en-US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kumimoji="0" lang="zh-CN" altLang="en-US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以便学员及时合理安排学习计划。</a:t>
            </a:r>
            <a:endParaRPr kumimoji="0" lang="zh-CN" altLang="en-US" sz="1600" b="0" i="0" u="none" strike="noStrike" kern="3000" cap="none" spc="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angle 75"/>
          <p:cNvSpPr/>
          <p:nvPr/>
        </p:nvSpPr>
        <p:spPr>
          <a:xfrm>
            <a:off x="5984027" y="1684673"/>
            <a:ext cx="505145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98D07"/>
                </a:solidFill>
                <a:effectLst/>
                <a:uLnTx/>
                <a:uFillTx/>
                <a:cs typeface="+mn-ea"/>
                <a:sym typeface="+mn-lt"/>
              </a:rPr>
              <a:t>倒计时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F98D0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Rectangle 76"/>
          <p:cNvSpPr/>
          <p:nvPr/>
        </p:nvSpPr>
        <p:spPr>
          <a:xfrm>
            <a:off x="5984027" y="3410140"/>
            <a:ext cx="496019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根据考试院发布的文件，考核内容基础课程，平时作业，期末考试</a:t>
            </a:r>
            <a:endParaRPr kumimoji="0" lang="zh-CN" altLang="en-US" sz="1600" b="0" i="0" u="none" strike="noStrike" kern="3000" cap="none" spc="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Rectangle 77"/>
          <p:cNvSpPr/>
          <p:nvPr/>
        </p:nvSpPr>
        <p:spPr>
          <a:xfrm>
            <a:off x="5997574" y="2956081"/>
            <a:ext cx="505145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考核内容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78"/>
          <p:cNvSpPr/>
          <p:nvPr/>
        </p:nvSpPr>
        <p:spPr>
          <a:xfrm>
            <a:off x="5988790" y="4712252"/>
            <a:ext cx="496019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除去针对于助学学习效果的考核内容，</a:t>
            </a:r>
            <a:r>
              <a:rPr kumimoji="0" lang="en-US" altLang="zh-CN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APP</a:t>
            </a:r>
            <a:r>
              <a:rPr kumimoji="0" lang="zh-CN" altLang="en-US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中还提供了错题集、教材大纲、课程讲义、练习中心、知识点记录等功能。</a:t>
            </a:r>
            <a:endParaRPr kumimoji="0" lang="zh-CN" altLang="en-US" sz="1600" b="0" i="0" u="none" strike="noStrike" kern="3000" cap="none" spc="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 79"/>
          <p:cNvSpPr/>
          <p:nvPr/>
        </p:nvSpPr>
        <p:spPr>
          <a:xfrm>
            <a:off x="6049962" y="4258193"/>
            <a:ext cx="505145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辅助服务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293554" y="2784475"/>
            <a:ext cx="692150" cy="692150"/>
            <a:chOff x="3036379" y="3003550"/>
            <a:chExt cx="692150" cy="692150"/>
          </a:xfrm>
        </p:grpSpPr>
        <p:sp>
          <p:nvSpPr>
            <p:cNvPr id="44" name="椭圆 43"/>
            <p:cNvSpPr/>
            <p:nvPr/>
          </p:nvSpPr>
          <p:spPr>
            <a:xfrm>
              <a:off x="3036379" y="3003550"/>
              <a:ext cx="692150" cy="692150"/>
            </a:xfrm>
            <a:prstGeom prst="ellipse">
              <a:avLst/>
            </a:prstGeom>
            <a:solidFill>
              <a:srgbClr val="1C1C1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73"/>
            <p:cNvSpPr>
              <a:spLocks noEditPoints="1"/>
            </p:cNvSpPr>
            <p:nvPr/>
          </p:nvSpPr>
          <p:spPr bwMode="auto">
            <a:xfrm>
              <a:off x="3225648" y="3188751"/>
              <a:ext cx="313611" cy="334419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265104" y="1774825"/>
            <a:ext cx="1145321" cy="1131774"/>
            <a:chOff x="4007929" y="1993900"/>
            <a:chExt cx="1145321" cy="1131774"/>
          </a:xfrm>
        </p:grpSpPr>
        <p:sp>
          <p:nvSpPr>
            <p:cNvPr id="47" name="椭圆 46"/>
            <p:cNvSpPr/>
            <p:nvPr/>
          </p:nvSpPr>
          <p:spPr>
            <a:xfrm>
              <a:off x="4007929" y="1993900"/>
              <a:ext cx="1131774" cy="1131774"/>
            </a:xfrm>
            <a:prstGeom prst="ellipse">
              <a:avLst/>
            </a:prstGeom>
            <a:solidFill>
              <a:srgbClr val="F2A34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4408836" y="2289310"/>
              <a:ext cx="329960" cy="322529"/>
            </a:xfrm>
            <a:custGeom>
              <a:avLst/>
              <a:gdLst>
                <a:gd name="T0" fmla="*/ 90 w 94"/>
                <a:gd name="T1" fmla="*/ 55 h 92"/>
                <a:gd name="T2" fmla="*/ 90 w 94"/>
                <a:gd name="T3" fmla="*/ 85 h 92"/>
                <a:gd name="T4" fmla="*/ 53 w 94"/>
                <a:gd name="T5" fmla="*/ 89 h 92"/>
                <a:gd name="T6" fmla="*/ 54 w 94"/>
                <a:gd name="T7" fmla="*/ 59 h 92"/>
                <a:gd name="T8" fmla="*/ 46 w 94"/>
                <a:gd name="T9" fmla="*/ 0 h 92"/>
                <a:gd name="T10" fmla="*/ 0 w 94"/>
                <a:gd name="T11" fmla="*/ 46 h 92"/>
                <a:gd name="T12" fmla="*/ 46 w 94"/>
                <a:gd name="T13" fmla="*/ 92 h 92"/>
                <a:gd name="T14" fmla="*/ 45 w 94"/>
                <a:gd name="T15" fmla="*/ 84 h 92"/>
                <a:gd name="T16" fmla="*/ 20 w 94"/>
                <a:gd name="T17" fmla="*/ 72 h 92"/>
                <a:gd name="T18" fmla="*/ 20 w 94"/>
                <a:gd name="T19" fmla="*/ 20 h 92"/>
                <a:gd name="T20" fmla="*/ 72 w 94"/>
                <a:gd name="T21" fmla="*/ 20 h 92"/>
                <a:gd name="T22" fmla="*/ 83 w 94"/>
                <a:gd name="T23" fmla="*/ 50 h 92"/>
                <a:gd name="T24" fmla="*/ 92 w 94"/>
                <a:gd name="T25" fmla="*/ 50 h 92"/>
                <a:gd name="T26" fmla="*/ 79 w 94"/>
                <a:gd name="T27" fmla="*/ 13 h 92"/>
                <a:gd name="T28" fmla="*/ 47 w 94"/>
                <a:gd name="T29" fmla="*/ 41 h 92"/>
                <a:gd name="T30" fmla="*/ 31 w 94"/>
                <a:gd name="T31" fmla="*/ 19 h 92"/>
                <a:gd name="T32" fmla="*/ 41 w 94"/>
                <a:gd name="T33" fmla="*/ 44 h 92"/>
                <a:gd name="T34" fmla="*/ 47 w 94"/>
                <a:gd name="T35" fmla="*/ 55 h 92"/>
                <a:gd name="T36" fmla="*/ 54 w 94"/>
                <a:gd name="T37" fmla="*/ 47 h 92"/>
                <a:gd name="T38" fmla="*/ 62 w 94"/>
                <a:gd name="T39" fmla="*/ 30 h 92"/>
                <a:gd name="T40" fmla="*/ 47 w 94"/>
                <a:gd name="T41" fmla="*/ 41 h 92"/>
                <a:gd name="T42" fmla="*/ 88 w 94"/>
                <a:gd name="T43" fmla="*/ 75 h 92"/>
                <a:gd name="T44" fmla="*/ 87 w 94"/>
                <a:gd name="T45" fmla="*/ 74 h 92"/>
                <a:gd name="T46" fmla="*/ 86 w 94"/>
                <a:gd name="T47" fmla="*/ 71 h 92"/>
                <a:gd name="T48" fmla="*/ 81 w 94"/>
                <a:gd name="T49" fmla="*/ 83 h 92"/>
                <a:gd name="T50" fmla="*/ 85 w 94"/>
                <a:gd name="T51" fmla="*/ 76 h 92"/>
                <a:gd name="T52" fmla="*/ 86 w 94"/>
                <a:gd name="T53" fmla="*/ 76 h 92"/>
                <a:gd name="T54" fmla="*/ 87 w 94"/>
                <a:gd name="T55" fmla="*/ 83 h 92"/>
                <a:gd name="T56" fmla="*/ 66 w 94"/>
                <a:gd name="T57" fmla="*/ 80 h 92"/>
                <a:gd name="T58" fmla="*/ 67 w 94"/>
                <a:gd name="T59" fmla="*/ 69 h 92"/>
                <a:gd name="T60" fmla="*/ 68 w 94"/>
                <a:gd name="T61" fmla="*/ 61 h 92"/>
                <a:gd name="T62" fmla="*/ 57 w 94"/>
                <a:gd name="T63" fmla="*/ 64 h 92"/>
                <a:gd name="T64" fmla="*/ 61 w 94"/>
                <a:gd name="T65" fmla="*/ 68 h 92"/>
                <a:gd name="T66" fmla="*/ 63 w 94"/>
                <a:gd name="T67" fmla="*/ 63 h 92"/>
                <a:gd name="T68" fmla="*/ 62 w 94"/>
                <a:gd name="T69" fmla="*/ 69 h 92"/>
                <a:gd name="T70" fmla="*/ 54 w 94"/>
                <a:gd name="T71" fmla="*/ 83 h 92"/>
                <a:gd name="T72" fmla="*/ 81 w 94"/>
                <a:gd name="T73" fmla="*/ 80 h 92"/>
                <a:gd name="T74" fmla="*/ 79 w 94"/>
                <a:gd name="T75" fmla="*/ 76 h 92"/>
                <a:gd name="T76" fmla="*/ 75 w 94"/>
                <a:gd name="T77" fmla="*/ 60 h 92"/>
                <a:gd name="T78" fmla="*/ 66 w 94"/>
                <a:gd name="T79" fmla="*/ 80 h 92"/>
                <a:gd name="T80" fmla="*/ 73 w 94"/>
                <a:gd name="T81" fmla="*/ 83 h 92"/>
                <a:gd name="T82" fmla="*/ 78 w 94"/>
                <a:gd name="T83" fmla="*/ 80 h 92"/>
                <a:gd name="T84" fmla="*/ 74 w 94"/>
                <a:gd name="T85" fmla="*/ 76 h 92"/>
                <a:gd name="T86" fmla="*/ 72 w 94"/>
                <a:gd name="T87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92">
                  <a:moveTo>
                    <a:pt x="58" y="55"/>
                  </a:move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4" y="56"/>
                    <a:pt x="93" y="59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9" y="87"/>
                    <a:pt x="87" y="89"/>
                    <a:pt x="85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9"/>
                    <a:pt x="49" y="87"/>
                    <a:pt x="50" y="8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6"/>
                    <a:pt x="56" y="55"/>
                    <a:pt x="58" y="55"/>
                  </a:cubicBezTo>
                  <a:close/>
                  <a:moveTo>
                    <a:pt x="46" y="0"/>
                  </a:moveTo>
                  <a:cubicBezTo>
                    <a:pt x="34" y="0"/>
                    <a:pt x="22" y="5"/>
                    <a:pt x="14" y="13"/>
                  </a:cubicBezTo>
                  <a:cubicBezTo>
                    <a:pt x="6" y="22"/>
                    <a:pt x="0" y="33"/>
                    <a:pt x="0" y="46"/>
                  </a:cubicBezTo>
                  <a:cubicBezTo>
                    <a:pt x="0" y="58"/>
                    <a:pt x="6" y="70"/>
                    <a:pt x="14" y="78"/>
                  </a:cubicBezTo>
                  <a:cubicBezTo>
                    <a:pt x="22" y="86"/>
                    <a:pt x="34" y="92"/>
                    <a:pt x="46" y="92"/>
                  </a:cubicBezTo>
                  <a:cubicBezTo>
                    <a:pt x="47" y="92"/>
                    <a:pt x="47" y="92"/>
                    <a:pt x="48" y="91"/>
                  </a:cubicBezTo>
                  <a:cubicBezTo>
                    <a:pt x="46" y="90"/>
                    <a:pt x="45" y="87"/>
                    <a:pt x="45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36" y="82"/>
                    <a:pt x="27" y="78"/>
                    <a:pt x="20" y="72"/>
                  </a:cubicBezTo>
                  <a:cubicBezTo>
                    <a:pt x="14" y="65"/>
                    <a:pt x="10" y="56"/>
                    <a:pt x="10" y="46"/>
                  </a:cubicBezTo>
                  <a:cubicBezTo>
                    <a:pt x="10" y="36"/>
                    <a:pt x="14" y="26"/>
                    <a:pt x="20" y="20"/>
                  </a:cubicBezTo>
                  <a:cubicBezTo>
                    <a:pt x="27" y="13"/>
                    <a:pt x="36" y="9"/>
                    <a:pt x="46" y="9"/>
                  </a:cubicBezTo>
                  <a:cubicBezTo>
                    <a:pt x="56" y="9"/>
                    <a:pt x="66" y="13"/>
                    <a:pt x="72" y="20"/>
                  </a:cubicBezTo>
                  <a:cubicBezTo>
                    <a:pt x="79" y="26"/>
                    <a:pt x="83" y="36"/>
                    <a:pt x="83" y="46"/>
                  </a:cubicBezTo>
                  <a:cubicBezTo>
                    <a:pt x="83" y="47"/>
                    <a:pt x="83" y="49"/>
                    <a:pt x="83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1" y="50"/>
                    <a:pt x="91" y="50"/>
                    <a:pt x="92" y="50"/>
                  </a:cubicBezTo>
                  <a:cubicBezTo>
                    <a:pt x="92" y="49"/>
                    <a:pt x="92" y="47"/>
                    <a:pt x="92" y="46"/>
                  </a:cubicBezTo>
                  <a:cubicBezTo>
                    <a:pt x="92" y="33"/>
                    <a:pt x="87" y="22"/>
                    <a:pt x="79" y="13"/>
                  </a:cubicBezTo>
                  <a:cubicBezTo>
                    <a:pt x="70" y="5"/>
                    <a:pt x="59" y="0"/>
                    <a:pt x="46" y="0"/>
                  </a:cubicBezTo>
                  <a:close/>
                  <a:moveTo>
                    <a:pt x="47" y="41"/>
                  </a:moveTo>
                  <a:cubicBezTo>
                    <a:pt x="46" y="41"/>
                    <a:pt x="45" y="41"/>
                    <a:pt x="45" y="41"/>
                  </a:cubicBezTo>
                  <a:cubicBezTo>
                    <a:pt x="41" y="34"/>
                    <a:pt x="36" y="26"/>
                    <a:pt x="31" y="19"/>
                  </a:cubicBezTo>
                  <a:cubicBezTo>
                    <a:pt x="30" y="20"/>
                    <a:pt x="29" y="21"/>
                    <a:pt x="27" y="21"/>
                  </a:cubicBezTo>
                  <a:cubicBezTo>
                    <a:pt x="31" y="30"/>
                    <a:pt x="36" y="37"/>
                    <a:pt x="41" y="44"/>
                  </a:cubicBezTo>
                  <a:cubicBezTo>
                    <a:pt x="40" y="45"/>
                    <a:pt x="40" y="47"/>
                    <a:pt x="40" y="48"/>
                  </a:cubicBezTo>
                  <a:cubicBezTo>
                    <a:pt x="40" y="52"/>
                    <a:pt x="43" y="55"/>
                    <a:pt x="47" y="55"/>
                  </a:cubicBezTo>
                  <a:cubicBezTo>
                    <a:pt x="51" y="55"/>
                    <a:pt x="54" y="52"/>
                    <a:pt x="54" y="48"/>
                  </a:cubicBezTo>
                  <a:cubicBezTo>
                    <a:pt x="54" y="48"/>
                    <a:pt x="54" y="47"/>
                    <a:pt x="54" y="47"/>
                  </a:cubicBezTo>
                  <a:cubicBezTo>
                    <a:pt x="58" y="43"/>
                    <a:pt x="62" y="39"/>
                    <a:pt x="65" y="33"/>
                  </a:cubicBezTo>
                  <a:cubicBezTo>
                    <a:pt x="64" y="32"/>
                    <a:pt x="63" y="31"/>
                    <a:pt x="62" y="30"/>
                  </a:cubicBezTo>
                  <a:cubicBezTo>
                    <a:pt x="57" y="34"/>
                    <a:pt x="53" y="38"/>
                    <a:pt x="50" y="42"/>
                  </a:cubicBezTo>
                  <a:cubicBezTo>
                    <a:pt x="49" y="41"/>
                    <a:pt x="48" y="41"/>
                    <a:pt x="47" y="41"/>
                  </a:cubicBezTo>
                  <a:close/>
                  <a:moveTo>
                    <a:pt x="87" y="83"/>
                  </a:move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4"/>
                    <a:pt x="88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6" y="74"/>
                    <a:pt x="85" y="74"/>
                    <a:pt x="85" y="74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6" y="75"/>
                    <a:pt x="86" y="76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3"/>
                    <a:pt x="87" y="83"/>
                    <a:pt x="87" y="83"/>
                  </a:cubicBezTo>
                  <a:close/>
                  <a:moveTo>
                    <a:pt x="65" y="83"/>
                  </a:moveTo>
                  <a:cubicBezTo>
                    <a:pt x="66" y="80"/>
                    <a:pt x="66" y="80"/>
                    <a:pt x="66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8" y="68"/>
                    <a:pt x="68" y="67"/>
                    <a:pt x="68" y="66"/>
                  </a:cubicBezTo>
                  <a:cubicBezTo>
                    <a:pt x="69" y="64"/>
                    <a:pt x="69" y="62"/>
                    <a:pt x="68" y="61"/>
                  </a:cubicBezTo>
                  <a:cubicBezTo>
                    <a:pt x="67" y="60"/>
                    <a:pt x="66" y="59"/>
                    <a:pt x="64" y="59"/>
                  </a:cubicBezTo>
                  <a:cubicBezTo>
                    <a:pt x="60" y="59"/>
                    <a:pt x="58" y="61"/>
                    <a:pt x="57" y="6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3"/>
                    <a:pt x="62" y="63"/>
                    <a:pt x="63" y="63"/>
                  </a:cubicBezTo>
                  <a:cubicBezTo>
                    <a:pt x="64" y="63"/>
                    <a:pt x="64" y="64"/>
                    <a:pt x="64" y="65"/>
                  </a:cubicBezTo>
                  <a:cubicBezTo>
                    <a:pt x="63" y="67"/>
                    <a:pt x="63" y="68"/>
                    <a:pt x="62" y="69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5" y="83"/>
                    <a:pt x="65" y="83"/>
                    <a:pt x="65" y="83"/>
                  </a:cubicBezTo>
                  <a:close/>
                  <a:moveTo>
                    <a:pt x="81" y="80"/>
                  </a:moveTo>
                  <a:cubicBezTo>
                    <a:pt x="81" y="76"/>
                    <a:pt x="81" y="76"/>
                    <a:pt x="81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1" y="80"/>
                    <a:pt x="81" y="80"/>
                    <a:pt x="81" y="80"/>
                  </a:cubicBezTo>
                  <a:close/>
                  <a:moveTo>
                    <a:pt x="74" y="76"/>
                  </a:moveTo>
                  <a:cubicBezTo>
                    <a:pt x="75" y="67"/>
                    <a:pt x="75" y="67"/>
                    <a:pt x="75" y="67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74" y="7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018717" y="2625714"/>
              <a:ext cx="113453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学生端首页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2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3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6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672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229667" y="973400"/>
            <a:ext cx="2403803" cy="5112119"/>
            <a:chOff x="1025197" y="1932564"/>
            <a:chExt cx="1952191" cy="4151685"/>
          </a:xfrm>
        </p:grpSpPr>
        <p:grpSp>
          <p:nvGrpSpPr>
            <p:cNvPr id="29" name="Group 3"/>
            <p:cNvGrpSpPr/>
            <p:nvPr/>
          </p:nvGrpSpPr>
          <p:grpSpPr>
            <a:xfrm>
              <a:off x="1025197" y="1932564"/>
              <a:ext cx="1952191" cy="4151685"/>
              <a:chOff x="5410200" y="324151"/>
              <a:chExt cx="1238250" cy="2633362"/>
            </a:xfrm>
          </p:grpSpPr>
          <p:sp>
            <p:nvSpPr>
              <p:cNvPr id="31" name="Rounded Rectangle 4"/>
              <p:cNvSpPr/>
              <p:nvPr/>
            </p:nvSpPr>
            <p:spPr>
              <a:xfrm>
                <a:off x="5410200" y="324151"/>
                <a:ext cx="1238250" cy="2633362"/>
              </a:xfrm>
              <a:prstGeom prst="roundRect">
                <a:avLst>
                  <a:gd name="adj" fmla="val 17821"/>
                </a:avLst>
              </a:prstGeom>
              <a:solidFill>
                <a:sysClr val="windowText" lastClr="000000">
                  <a:lumMod val="90000"/>
                  <a:lumOff val="1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Rectangle 5"/>
              <p:cNvSpPr/>
              <p:nvPr/>
            </p:nvSpPr>
            <p:spPr>
              <a:xfrm>
                <a:off x="5487591" y="666750"/>
                <a:ext cx="1083468" cy="1938338"/>
              </a:xfrm>
              <a:prstGeom prst="rect">
                <a:avLst/>
              </a:prstGeom>
              <a:solidFill>
                <a:sysClr val="windowText" lastClr="000000">
                  <a:lumMod val="25000"/>
                  <a:lumOff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Oval 6"/>
              <p:cNvSpPr/>
              <p:nvPr/>
            </p:nvSpPr>
            <p:spPr>
              <a:xfrm>
                <a:off x="5990523" y="412750"/>
                <a:ext cx="77604" cy="77604"/>
              </a:xfrm>
              <a:prstGeom prst="ellipse">
                <a:avLst/>
              </a:prstGeom>
              <a:solidFill>
                <a:srgbClr val="E7E6E6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ounded Rectangle 7"/>
              <p:cNvSpPr/>
              <p:nvPr/>
            </p:nvSpPr>
            <p:spPr>
              <a:xfrm>
                <a:off x="5876925" y="532163"/>
                <a:ext cx="304800" cy="30933"/>
              </a:xfrm>
              <a:prstGeom prst="roundRect">
                <a:avLst/>
              </a:prstGeom>
              <a:solidFill>
                <a:srgbClr val="E7E6E6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Oval 8"/>
              <p:cNvSpPr/>
              <p:nvPr/>
            </p:nvSpPr>
            <p:spPr>
              <a:xfrm>
                <a:off x="5931694" y="2674144"/>
                <a:ext cx="195262" cy="195262"/>
              </a:xfrm>
              <a:prstGeom prst="ellipse">
                <a:avLst/>
              </a:prstGeom>
              <a:gradFill flip="none" rotWithShape="1">
                <a:gsLst>
                  <a:gs pos="0">
                    <a:srgbClr val="44546A">
                      <a:lumMod val="25000"/>
                      <a:lumOff val="75000"/>
                      <a:tint val="66000"/>
                      <a:satMod val="160000"/>
                    </a:srgbClr>
                  </a:gs>
                  <a:gs pos="50000">
                    <a:srgbClr val="44546A">
                      <a:lumMod val="25000"/>
                      <a:lumOff val="75000"/>
                      <a:tint val="44500"/>
                      <a:satMod val="160000"/>
                    </a:srgbClr>
                  </a:gs>
                  <a:gs pos="100000">
                    <a:srgbClr val="44546A">
                      <a:lumMod val="25000"/>
                      <a:lumOff val="75000"/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Right Triangle 9"/>
              <p:cNvSpPr/>
              <p:nvPr/>
            </p:nvSpPr>
            <p:spPr>
              <a:xfrm flipV="1">
                <a:off x="5487591" y="666750"/>
                <a:ext cx="1083468" cy="1938338"/>
              </a:xfrm>
              <a:prstGeom prst="rtTriangle">
                <a:avLst/>
              </a:prstGeom>
              <a:solidFill>
                <a:sysClr val="window" lastClr="FFFFFF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占位符 11" descr="C:\Users\dell\Desktop\562325653008662635.jpg5623256530086626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48580" y="2484760"/>
              <a:ext cx="1705420" cy="3031801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3293554" y="2784475"/>
            <a:ext cx="692150" cy="692150"/>
            <a:chOff x="3036379" y="3003550"/>
            <a:chExt cx="692150" cy="692150"/>
          </a:xfrm>
        </p:grpSpPr>
        <p:sp>
          <p:nvSpPr>
            <p:cNvPr id="44" name="椭圆 43"/>
            <p:cNvSpPr/>
            <p:nvPr/>
          </p:nvSpPr>
          <p:spPr>
            <a:xfrm>
              <a:off x="3036379" y="3003550"/>
              <a:ext cx="692150" cy="692150"/>
            </a:xfrm>
            <a:prstGeom prst="ellipse">
              <a:avLst/>
            </a:prstGeom>
            <a:solidFill>
              <a:srgbClr val="1C1C1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73"/>
            <p:cNvSpPr>
              <a:spLocks noEditPoints="1"/>
            </p:cNvSpPr>
            <p:nvPr/>
          </p:nvSpPr>
          <p:spPr bwMode="auto">
            <a:xfrm>
              <a:off x="3225648" y="3188751"/>
              <a:ext cx="313611" cy="334419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265104" y="1774825"/>
            <a:ext cx="1145321" cy="1131774"/>
            <a:chOff x="4007929" y="1993900"/>
            <a:chExt cx="1145321" cy="1131774"/>
          </a:xfrm>
        </p:grpSpPr>
        <p:sp>
          <p:nvSpPr>
            <p:cNvPr id="47" name="椭圆 46"/>
            <p:cNvSpPr/>
            <p:nvPr/>
          </p:nvSpPr>
          <p:spPr>
            <a:xfrm>
              <a:off x="4007929" y="1993900"/>
              <a:ext cx="1131774" cy="1131774"/>
            </a:xfrm>
            <a:prstGeom prst="ellipse">
              <a:avLst/>
            </a:prstGeom>
            <a:solidFill>
              <a:srgbClr val="F2A34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4408836" y="2289310"/>
              <a:ext cx="329960" cy="322529"/>
            </a:xfrm>
            <a:custGeom>
              <a:avLst/>
              <a:gdLst>
                <a:gd name="T0" fmla="*/ 90 w 94"/>
                <a:gd name="T1" fmla="*/ 55 h 92"/>
                <a:gd name="T2" fmla="*/ 90 w 94"/>
                <a:gd name="T3" fmla="*/ 85 h 92"/>
                <a:gd name="T4" fmla="*/ 53 w 94"/>
                <a:gd name="T5" fmla="*/ 89 h 92"/>
                <a:gd name="T6" fmla="*/ 54 w 94"/>
                <a:gd name="T7" fmla="*/ 59 h 92"/>
                <a:gd name="T8" fmla="*/ 46 w 94"/>
                <a:gd name="T9" fmla="*/ 0 h 92"/>
                <a:gd name="T10" fmla="*/ 0 w 94"/>
                <a:gd name="T11" fmla="*/ 46 h 92"/>
                <a:gd name="T12" fmla="*/ 46 w 94"/>
                <a:gd name="T13" fmla="*/ 92 h 92"/>
                <a:gd name="T14" fmla="*/ 45 w 94"/>
                <a:gd name="T15" fmla="*/ 84 h 92"/>
                <a:gd name="T16" fmla="*/ 20 w 94"/>
                <a:gd name="T17" fmla="*/ 72 h 92"/>
                <a:gd name="T18" fmla="*/ 20 w 94"/>
                <a:gd name="T19" fmla="*/ 20 h 92"/>
                <a:gd name="T20" fmla="*/ 72 w 94"/>
                <a:gd name="T21" fmla="*/ 20 h 92"/>
                <a:gd name="T22" fmla="*/ 83 w 94"/>
                <a:gd name="T23" fmla="*/ 50 h 92"/>
                <a:gd name="T24" fmla="*/ 92 w 94"/>
                <a:gd name="T25" fmla="*/ 50 h 92"/>
                <a:gd name="T26" fmla="*/ 79 w 94"/>
                <a:gd name="T27" fmla="*/ 13 h 92"/>
                <a:gd name="T28" fmla="*/ 47 w 94"/>
                <a:gd name="T29" fmla="*/ 41 h 92"/>
                <a:gd name="T30" fmla="*/ 31 w 94"/>
                <a:gd name="T31" fmla="*/ 19 h 92"/>
                <a:gd name="T32" fmla="*/ 41 w 94"/>
                <a:gd name="T33" fmla="*/ 44 h 92"/>
                <a:gd name="T34" fmla="*/ 47 w 94"/>
                <a:gd name="T35" fmla="*/ 55 h 92"/>
                <a:gd name="T36" fmla="*/ 54 w 94"/>
                <a:gd name="T37" fmla="*/ 47 h 92"/>
                <a:gd name="T38" fmla="*/ 62 w 94"/>
                <a:gd name="T39" fmla="*/ 30 h 92"/>
                <a:gd name="T40" fmla="*/ 47 w 94"/>
                <a:gd name="T41" fmla="*/ 41 h 92"/>
                <a:gd name="T42" fmla="*/ 88 w 94"/>
                <a:gd name="T43" fmla="*/ 75 h 92"/>
                <a:gd name="T44" fmla="*/ 87 w 94"/>
                <a:gd name="T45" fmla="*/ 74 h 92"/>
                <a:gd name="T46" fmla="*/ 86 w 94"/>
                <a:gd name="T47" fmla="*/ 71 h 92"/>
                <a:gd name="T48" fmla="*/ 81 w 94"/>
                <a:gd name="T49" fmla="*/ 83 h 92"/>
                <a:gd name="T50" fmla="*/ 85 w 94"/>
                <a:gd name="T51" fmla="*/ 76 h 92"/>
                <a:gd name="T52" fmla="*/ 86 w 94"/>
                <a:gd name="T53" fmla="*/ 76 h 92"/>
                <a:gd name="T54" fmla="*/ 87 w 94"/>
                <a:gd name="T55" fmla="*/ 83 h 92"/>
                <a:gd name="T56" fmla="*/ 66 w 94"/>
                <a:gd name="T57" fmla="*/ 80 h 92"/>
                <a:gd name="T58" fmla="*/ 67 w 94"/>
                <a:gd name="T59" fmla="*/ 69 h 92"/>
                <a:gd name="T60" fmla="*/ 68 w 94"/>
                <a:gd name="T61" fmla="*/ 61 h 92"/>
                <a:gd name="T62" fmla="*/ 57 w 94"/>
                <a:gd name="T63" fmla="*/ 64 h 92"/>
                <a:gd name="T64" fmla="*/ 61 w 94"/>
                <a:gd name="T65" fmla="*/ 68 h 92"/>
                <a:gd name="T66" fmla="*/ 63 w 94"/>
                <a:gd name="T67" fmla="*/ 63 h 92"/>
                <a:gd name="T68" fmla="*/ 62 w 94"/>
                <a:gd name="T69" fmla="*/ 69 h 92"/>
                <a:gd name="T70" fmla="*/ 54 w 94"/>
                <a:gd name="T71" fmla="*/ 83 h 92"/>
                <a:gd name="T72" fmla="*/ 81 w 94"/>
                <a:gd name="T73" fmla="*/ 80 h 92"/>
                <a:gd name="T74" fmla="*/ 79 w 94"/>
                <a:gd name="T75" fmla="*/ 76 h 92"/>
                <a:gd name="T76" fmla="*/ 75 w 94"/>
                <a:gd name="T77" fmla="*/ 60 h 92"/>
                <a:gd name="T78" fmla="*/ 66 w 94"/>
                <a:gd name="T79" fmla="*/ 80 h 92"/>
                <a:gd name="T80" fmla="*/ 73 w 94"/>
                <a:gd name="T81" fmla="*/ 83 h 92"/>
                <a:gd name="T82" fmla="*/ 78 w 94"/>
                <a:gd name="T83" fmla="*/ 80 h 92"/>
                <a:gd name="T84" fmla="*/ 74 w 94"/>
                <a:gd name="T85" fmla="*/ 76 h 92"/>
                <a:gd name="T86" fmla="*/ 72 w 94"/>
                <a:gd name="T87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92">
                  <a:moveTo>
                    <a:pt x="58" y="55"/>
                  </a:move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4" y="56"/>
                    <a:pt x="93" y="59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9" y="87"/>
                    <a:pt x="87" y="89"/>
                    <a:pt x="85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9"/>
                    <a:pt x="49" y="87"/>
                    <a:pt x="50" y="8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6"/>
                    <a:pt x="56" y="55"/>
                    <a:pt x="58" y="55"/>
                  </a:cubicBezTo>
                  <a:close/>
                  <a:moveTo>
                    <a:pt x="46" y="0"/>
                  </a:moveTo>
                  <a:cubicBezTo>
                    <a:pt x="34" y="0"/>
                    <a:pt x="22" y="5"/>
                    <a:pt x="14" y="13"/>
                  </a:cubicBezTo>
                  <a:cubicBezTo>
                    <a:pt x="6" y="22"/>
                    <a:pt x="0" y="33"/>
                    <a:pt x="0" y="46"/>
                  </a:cubicBezTo>
                  <a:cubicBezTo>
                    <a:pt x="0" y="58"/>
                    <a:pt x="6" y="70"/>
                    <a:pt x="14" y="78"/>
                  </a:cubicBezTo>
                  <a:cubicBezTo>
                    <a:pt x="22" y="86"/>
                    <a:pt x="34" y="92"/>
                    <a:pt x="46" y="92"/>
                  </a:cubicBezTo>
                  <a:cubicBezTo>
                    <a:pt x="47" y="92"/>
                    <a:pt x="47" y="92"/>
                    <a:pt x="48" y="91"/>
                  </a:cubicBezTo>
                  <a:cubicBezTo>
                    <a:pt x="46" y="90"/>
                    <a:pt x="45" y="87"/>
                    <a:pt x="45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36" y="82"/>
                    <a:pt x="27" y="78"/>
                    <a:pt x="20" y="72"/>
                  </a:cubicBezTo>
                  <a:cubicBezTo>
                    <a:pt x="14" y="65"/>
                    <a:pt x="10" y="56"/>
                    <a:pt x="10" y="46"/>
                  </a:cubicBezTo>
                  <a:cubicBezTo>
                    <a:pt x="10" y="36"/>
                    <a:pt x="14" y="26"/>
                    <a:pt x="20" y="20"/>
                  </a:cubicBezTo>
                  <a:cubicBezTo>
                    <a:pt x="27" y="13"/>
                    <a:pt x="36" y="9"/>
                    <a:pt x="46" y="9"/>
                  </a:cubicBezTo>
                  <a:cubicBezTo>
                    <a:pt x="56" y="9"/>
                    <a:pt x="66" y="13"/>
                    <a:pt x="72" y="20"/>
                  </a:cubicBezTo>
                  <a:cubicBezTo>
                    <a:pt x="79" y="26"/>
                    <a:pt x="83" y="36"/>
                    <a:pt x="83" y="46"/>
                  </a:cubicBezTo>
                  <a:cubicBezTo>
                    <a:pt x="83" y="47"/>
                    <a:pt x="83" y="49"/>
                    <a:pt x="83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1" y="50"/>
                    <a:pt x="91" y="50"/>
                    <a:pt x="92" y="50"/>
                  </a:cubicBezTo>
                  <a:cubicBezTo>
                    <a:pt x="92" y="49"/>
                    <a:pt x="92" y="47"/>
                    <a:pt x="92" y="46"/>
                  </a:cubicBezTo>
                  <a:cubicBezTo>
                    <a:pt x="92" y="33"/>
                    <a:pt x="87" y="22"/>
                    <a:pt x="79" y="13"/>
                  </a:cubicBezTo>
                  <a:cubicBezTo>
                    <a:pt x="70" y="5"/>
                    <a:pt x="59" y="0"/>
                    <a:pt x="46" y="0"/>
                  </a:cubicBezTo>
                  <a:close/>
                  <a:moveTo>
                    <a:pt x="47" y="41"/>
                  </a:moveTo>
                  <a:cubicBezTo>
                    <a:pt x="46" y="41"/>
                    <a:pt x="45" y="41"/>
                    <a:pt x="45" y="41"/>
                  </a:cubicBezTo>
                  <a:cubicBezTo>
                    <a:pt x="41" y="34"/>
                    <a:pt x="36" y="26"/>
                    <a:pt x="31" y="19"/>
                  </a:cubicBezTo>
                  <a:cubicBezTo>
                    <a:pt x="30" y="20"/>
                    <a:pt x="29" y="21"/>
                    <a:pt x="27" y="21"/>
                  </a:cubicBezTo>
                  <a:cubicBezTo>
                    <a:pt x="31" y="30"/>
                    <a:pt x="36" y="37"/>
                    <a:pt x="41" y="44"/>
                  </a:cubicBezTo>
                  <a:cubicBezTo>
                    <a:pt x="40" y="45"/>
                    <a:pt x="40" y="47"/>
                    <a:pt x="40" y="48"/>
                  </a:cubicBezTo>
                  <a:cubicBezTo>
                    <a:pt x="40" y="52"/>
                    <a:pt x="43" y="55"/>
                    <a:pt x="47" y="55"/>
                  </a:cubicBezTo>
                  <a:cubicBezTo>
                    <a:pt x="51" y="55"/>
                    <a:pt x="54" y="52"/>
                    <a:pt x="54" y="48"/>
                  </a:cubicBezTo>
                  <a:cubicBezTo>
                    <a:pt x="54" y="48"/>
                    <a:pt x="54" y="47"/>
                    <a:pt x="54" y="47"/>
                  </a:cubicBezTo>
                  <a:cubicBezTo>
                    <a:pt x="58" y="43"/>
                    <a:pt x="62" y="39"/>
                    <a:pt x="65" y="33"/>
                  </a:cubicBezTo>
                  <a:cubicBezTo>
                    <a:pt x="64" y="32"/>
                    <a:pt x="63" y="31"/>
                    <a:pt x="62" y="30"/>
                  </a:cubicBezTo>
                  <a:cubicBezTo>
                    <a:pt x="57" y="34"/>
                    <a:pt x="53" y="38"/>
                    <a:pt x="50" y="42"/>
                  </a:cubicBezTo>
                  <a:cubicBezTo>
                    <a:pt x="49" y="41"/>
                    <a:pt x="48" y="41"/>
                    <a:pt x="47" y="41"/>
                  </a:cubicBezTo>
                  <a:close/>
                  <a:moveTo>
                    <a:pt x="87" y="83"/>
                  </a:move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4"/>
                    <a:pt x="88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6" y="74"/>
                    <a:pt x="85" y="74"/>
                    <a:pt x="85" y="74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6" y="75"/>
                    <a:pt x="86" y="76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3"/>
                    <a:pt x="87" y="83"/>
                    <a:pt x="87" y="83"/>
                  </a:cubicBezTo>
                  <a:close/>
                  <a:moveTo>
                    <a:pt x="65" y="83"/>
                  </a:moveTo>
                  <a:cubicBezTo>
                    <a:pt x="66" y="80"/>
                    <a:pt x="66" y="80"/>
                    <a:pt x="66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8" y="68"/>
                    <a:pt x="68" y="67"/>
                    <a:pt x="68" y="66"/>
                  </a:cubicBezTo>
                  <a:cubicBezTo>
                    <a:pt x="69" y="64"/>
                    <a:pt x="69" y="62"/>
                    <a:pt x="68" y="61"/>
                  </a:cubicBezTo>
                  <a:cubicBezTo>
                    <a:pt x="67" y="60"/>
                    <a:pt x="66" y="59"/>
                    <a:pt x="64" y="59"/>
                  </a:cubicBezTo>
                  <a:cubicBezTo>
                    <a:pt x="60" y="59"/>
                    <a:pt x="58" y="61"/>
                    <a:pt x="57" y="6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3"/>
                    <a:pt x="62" y="63"/>
                    <a:pt x="63" y="63"/>
                  </a:cubicBezTo>
                  <a:cubicBezTo>
                    <a:pt x="64" y="63"/>
                    <a:pt x="64" y="64"/>
                    <a:pt x="64" y="65"/>
                  </a:cubicBezTo>
                  <a:cubicBezTo>
                    <a:pt x="63" y="67"/>
                    <a:pt x="63" y="68"/>
                    <a:pt x="62" y="69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5" y="83"/>
                    <a:pt x="65" y="83"/>
                    <a:pt x="65" y="83"/>
                  </a:cubicBezTo>
                  <a:close/>
                  <a:moveTo>
                    <a:pt x="81" y="80"/>
                  </a:moveTo>
                  <a:cubicBezTo>
                    <a:pt x="81" y="76"/>
                    <a:pt x="81" y="76"/>
                    <a:pt x="81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1" y="80"/>
                    <a:pt x="81" y="80"/>
                    <a:pt x="81" y="80"/>
                  </a:cubicBezTo>
                  <a:close/>
                  <a:moveTo>
                    <a:pt x="74" y="76"/>
                  </a:moveTo>
                  <a:cubicBezTo>
                    <a:pt x="75" y="67"/>
                    <a:pt x="75" y="67"/>
                    <a:pt x="75" y="67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74" y="7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018717" y="2625714"/>
              <a:ext cx="113453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辅助工具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349672" y="982925"/>
            <a:ext cx="2403803" cy="5112119"/>
            <a:chOff x="1025197" y="1932564"/>
            <a:chExt cx="1952191" cy="4151685"/>
          </a:xfrm>
        </p:grpSpPr>
        <p:grpSp>
          <p:nvGrpSpPr>
            <p:cNvPr id="3" name="Group 3"/>
            <p:cNvGrpSpPr/>
            <p:nvPr/>
          </p:nvGrpSpPr>
          <p:grpSpPr>
            <a:xfrm>
              <a:off x="1025197" y="1932564"/>
              <a:ext cx="1952191" cy="4151685"/>
              <a:chOff x="5410200" y="324151"/>
              <a:chExt cx="1238250" cy="2633362"/>
            </a:xfrm>
          </p:grpSpPr>
          <p:sp>
            <p:nvSpPr>
              <p:cNvPr id="4" name="Rounded Rectangle 4"/>
              <p:cNvSpPr/>
              <p:nvPr/>
            </p:nvSpPr>
            <p:spPr>
              <a:xfrm>
                <a:off x="5410200" y="324151"/>
                <a:ext cx="1238250" cy="2633362"/>
              </a:xfrm>
              <a:prstGeom prst="roundRect">
                <a:avLst>
                  <a:gd name="adj" fmla="val 17821"/>
                </a:avLst>
              </a:prstGeom>
              <a:solidFill>
                <a:sysClr val="windowText" lastClr="000000">
                  <a:lumMod val="90000"/>
                  <a:lumOff val="1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Rectangle 5"/>
              <p:cNvSpPr/>
              <p:nvPr/>
            </p:nvSpPr>
            <p:spPr>
              <a:xfrm>
                <a:off x="5487591" y="666750"/>
                <a:ext cx="1083468" cy="1938338"/>
              </a:xfrm>
              <a:prstGeom prst="rect">
                <a:avLst/>
              </a:prstGeom>
              <a:solidFill>
                <a:sysClr val="windowText" lastClr="000000">
                  <a:lumMod val="25000"/>
                  <a:lumOff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Oval 6"/>
              <p:cNvSpPr/>
              <p:nvPr/>
            </p:nvSpPr>
            <p:spPr>
              <a:xfrm>
                <a:off x="5990523" y="412750"/>
                <a:ext cx="77604" cy="77604"/>
              </a:xfrm>
              <a:prstGeom prst="ellipse">
                <a:avLst/>
              </a:prstGeom>
              <a:solidFill>
                <a:srgbClr val="E7E6E6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" name="Rounded Rectangle 7"/>
              <p:cNvSpPr/>
              <p:nvPr/>
            </p:nvSpPr>
            <p:spPr>
              <a:xfrm>
                <a:off x="5876925" y="532163"/>
                <a:ext cx="304800" cy="30933"/>
              </a:xfrm>
              <a:prstGeom prst="roundRect">
                <a:avLst/>
              </a:prstGeom>
              <a:solidFill>
                <a:srgbClr val="E7E6E6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8"/>
              <p:cNvSpPr/>
              <p:nvPr/>
            </p:nvSpPr>
            <p:spPr>
              <a:xfrm>
                <a:off x="5931694" y="2674144"/>
                <a:ext cx="195262" cy="195262"/>
              </a:xfrm>
              <a:prstGeom prst="ellipse">
                <a:avLst/>
              </a:prstGeom>
              <a:gradFill flip="none" rotWithShape="1">
                <a:gsLst>
                  <a:gs pos="0">
                    <a:srgbClr val="44546A">
                      <a:lumMod val="25000"/>
                      <a:lumOff val="75000"/>
                      <a:tint val="66000"/>
                      <a:satMod val="160000"/>
                    </a:srgbClr>
                  </a:gs>
                  <a:gs pos="50000">
                    <a:srgbClr val="44546A">
                      <a:lumMod val="25000"/>
                      <a:lumOff val="75000"/>
                      <a:tint val="44500"/>
                      <a:satMod val="160000"/>
                    </a:srgbClr>
                  </a:gs>
                  <a:gs pos="100000">
                    <a:srgbClr val="44546A">
                      <a:lumMod val="25000"/>
                      <a:lumOff val="75000"/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Right Triangle 9"/>
              <p:cNvSpPr/>
              <p:nvPr/>
            </p:nvSpPr>
            <p:spPr>
              <a:xfrm flipV="1">
                <a:off x="5487591" y="666750"/>
                <a:ext cx="1083468" cy="1938338"/>
              </a:xfrm>
              <a:prstGeom prst="rtTriangle">
                <a:avLst/>
              </a:prstGeom>
              <a:solidFill>
                <a:sysClr val="window" lastClr="FFFFFF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1" name="图片占位符 11" descr="C:\Users\dell\Desktop\603309528255049148.jpg60330952825504914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48838" y="2484760"/>
              <a:ext cx="1704904" cy="3031801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8413559" y="2794000"/>
            <a:ext cx="692150" cy="692150"/>
            <a:chOff x="3036379" y="3003550"/>
            <a:chExt cx="692150" cy="692150"/>
          </a:xfrm>
        </p:grpSpPr>
        <p:sp>
          <p:nvSpPr>
            <p:cNvPr id="13" name="椭圆 12"/>
            <p:cNvSpPr/>
            <p:nvPr/>
          </p:nvSpPr>
          <p:spPr>
            <a:xfrm>
              <a:off x="3036379" y="3003550"/>
              <a:ext cx="692150" cy="692150"/>
            </a:xfrm>
            <a:prstGeom prst="ellipse">
              <a:avLst/>
            </a:prstGeom>
            <a:solidFill>
              <a:srgbClr val="1C1C1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73"/>
            <p:cNvSpPr>
              <a:spLocks noEditPoints="1"/>
            </p:cNvSpPr>
            <p:nvPr/>
          </p:nvSpPr>
          <p:spPr bwMode="auto">
            <a:xfrm>
              <a:off x="3225648" y="3188751"/>
              <a:ext cx="313611" cy="334419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85109" y="1784350"/>
            <a:ext cx="1145321" cy="1131774"/>
            <a:chOff x="4007929" y="1993900"/>
            <a:chExt cx="1145321" cy="1131774"/>
          </a:xfrm>
        </p:grpSpPr>
        <p:sp>
          <p:nvSpPr>
            <p:cNvPr id="18" name="椭圆 17"/>
            <p:cNvSpPr/>
            <p:nvPr/>
          </p:nvSpPr>
          <p:spPr>
            <a:xfrm>
              <a:off x="4007929" y="1993900"/>
              <a:ext cx="1131774" cy="1131774"/>
            </a:xfrm>
            <a:prstGeom prst="ellipse">
              <a:avLst/>
            </a:prstGeom>
            <a:solidFill>
              <a:srgbClr val="F2A34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4408836" y="2289310"/>
              <a:ext cx="329960" cy="322529"/>
            </a:xfrm>
            <a:custGeom>
              <a:avLst/>
              <a:gdLst>
                <a:gd name="T0" fmla="*/ 90 w 94"/>
                <a:gd name="T1" fmla="*/ 55 h 92"/>
                <a:gd name="T2" fmla="*/ 90 w 94"/>
                <a:gd name="T3" fmla="*/ 85 h 92"/>
                <a:gd name="T4" fmla="*/ 53 w 94"/>
                <a:gd name="T5" fmla="*/ 89 h 92"/>
                <a:gd name="T6" fmla="*/ 54 w 94"/>
                <a:gd name="T7" fmla="*/ 59 h 92"/>
                <a:gd name="T8" fmla="*/ 46 w 94"/>
                <a:gd name="T9" fmla="*/ 0 h 92"/>
                <a:gd name="T10" fmla="*/ 0 w 94"/>
                <a:gd name="T11" fmla="*/ 46 h 92"/>
                <a:gd name="T12" fmla="*/ 46 w 94"/>
                <a:gd name="T13" fmla="*/ 92 h 92"/>
                <a:gd name="T14" fmla="*/ 45 w 94"/>
                <a:gd name="T15" fmla="*/ 84 h 92"/>
                <a:gd name="T16" fmla="*/ 20 w 94"/>
                <a:gd name="T17" fmla="*/ 72 h 92"/>
                <a:gd name="T18" fmla="*/ 20 w 94"/>
                <a:gd name="T19" fmla="*/ 20 h 92"/>
                <a:gd name="T20" fmla="*/ 72 w 94"/>
                <a:gd name="T21" fmla="*/ 20 h 92"/>
                <a:gd name="T22" fmla="*/ 83 w 94"/>
                <a:gd name="T23" fmla="*/ 50 h 92"/>
                <a:gd name="T24" fmla="*/ 92 w 94"/>
                <a:gd name="T25" fmla="*/ 50 h 92"/>
                <a:gd name="T26" fmla="*/ 79 w 94"/>
                <a:gd name="T27" fmla="*/ 13 h 92"/>
                <a:gd name="T28" fmla="*/ 47 w 94"/>
                <a:gd name="T29" fmla="*/ 41 h 92"/>
                <a:gd name="T30" fmla="*/ 31 w 94"/>
                <a:gd name="T31" fmla="*/ 19 h 92"/>
                <a:gd name="T32" fmla="*/ 41 w 94"/>
                <a:gd name="T33" fmla="*/ 44 h 92"/>
                <a:gd name="T34" fmla="*/ 47 w 94"/>
                <a:gd name="T35" fmla="*/ 55 h 92"/>
                <a:gd name="T36" fmla="*/ 54 w 94"/>
                <a:gd name="T37" fmla="*/ 47 h 92"/>
                <a:gd name="T38" fmla="*/ 62 w 94"/>
                <a:gd name="T39" fmla="*/ 30 h 92"/>
                <a:gd name="T40" fmla="*/ 47 w 94"/>
                <a:gd name="T41" fmla="*/ 41 h 92"/>
                <a:gd name="T42" fmla="*/ 88 w 94"/>
                <a:gd name="T43" fmla="*/ 75 h 92"/>
                <a:gd name="T44" fmla="*/ 87 w 94"/>
                <a:gd name="T45" fmla="*/ 74 h 92"/>
                <a:gd name="T46" fmla="*/ 86 w 94"/>
                <a:gd name="T47" fmla="*/ 71 h 92"/>
                <a:gd name="T48" fmla="*/ 81 w 94"/>
                <a:gd name="T49" fmla="*/ 83 h 92"/>
                <a:gd name="T50" fmla="*/ 85 w 94"/>
                <a:gd name="T51" fmla="*/ 76 h 92"/>
                <a:gd name="T52" fmla="*/ 86 w 94"/>
                <a:gd name="T53" fmla="*/ 76 h 92"/>
                <a:gd name="T54" fmla="*/ 87 w 94"/>
                <a:gd name="T55" fmla="*/ 83 h 92"/>
                <a:gd name="T56" fmla="*/ 66 w 94"/>
                <a:gd name="T57" fmla="*/ 80 h 92"/>
                <a:gd name="T58" fmla="*/ 67 w 94"/>
                <a:gd name="T59" fmla="*/ 69 h 92"/>
                <a:gd name="T60" fmla="*/ 68 w 94"/>
                <a:gd name="T61" fmla="*/ 61 h 92"/>
                <a:gd name="T62" fmla="*/ 57 w 94"/>
                <a:gd name="T63" fmla="*/ 64 h 92"/>
                <a:gd name="T64" fmla="*/ 61 w 94"/>
                <a:gd name="T65" fmla="*/ 68 h 92"/>
                <a:gd name="T66" fmla="*/ 63 w 94"/>
                <a:gd name="T67" fmla="*/ 63 h 92"/>
                <a:gd name="T68" fmla="*/ 62 w 94"/>
                <a:gd name="T69" fmla="*/ 69 h 92"/>
                <a:gd name="T70" fmla="*/ 54 w 94"/>
                <a:gd name="T71" fmla="*/ 83 h 92"/>
                <a:gd name="T72" fmla="*/ 81 w 94"/>
                <a:gd name="T73" fmla="*/ 80 h 92"/>
                <a:gd name="T74" fmla="*/ 79 w 94"/>
                <a:gd name="T75" fmla="*/ 76 h 92"/>
                <a:gd name="T76" fmla="*/ 75 w 94"/>
                <a:gd name="T77" fmla="*/ 60 h 92"/>
                <a:gd name="T78" fmla="*/ 66 w 94"/>
                <a:gd name="T79" fmla="*/ 80 h 92"/>
                <a:gd name="T80" fmla="*/ 73 w 94"/>
                <a:gd name="T81" fmla="*/ 83 h 92"/>
                <a:gd name="T82" fmla="*/ 78 w 94"/>
                <a:gd name="T83" fmla="*/ 80 h 92"/>
                <a:gd name="T84" fmla="*/ 74 w 94"/>
                <a:gd name="T85" fmla="*/ 76 h 92"/>
                <a:gd name="T86" fmla="*/ 72 w 94"/>
                <a:gd name="T87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92">
                  <a:moveTo>
                    <a:pt x="58" y="55"/>
                  </a:move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4" y="56"/>
                    <a:pt x="93" y="59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9" y="87"/>
                    <a:pt x="87" y="89"/>
                    <a:pt x="85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9"/>
                    <a:pt x="49" y="87"/>
                    <a:pt x="50" y="8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6"/>
                    <a:pt x="56" y="55"/>
                    <a:pt x="58" y="55"/>
                  </a:cubicBezTo>
                  <a:close/>
                  <a:moveTo>
                    <a:pt x="46" y="0"/>
                  </a:moveTo>
                  <a:cubicBezTo>
                    <a:pt x="34" y="0"/>
                    <a:pt x="22" y="5"/>
                    <a:pt x="14" y="13"/>
                  </a:cubicBezTo>
                  <a:cubicBezTo>
                    <a:pt x="6" y="22"/>
                    <a:pt x="0" y="33"/>
                    <a:pt x="0" y="46"/>
                  </a:cubicBezTo>
                  <a:cubicBezTo>
                    <a:pt x="0" y="58"/>
                    <a:pt x="6" y="70"/>
                    <a:pt x="14" y="78"/>
                  </a:cubicBezTo>
                  <a:cubicBezTo>
                    <a:pt x="22" y="86"/>
                    <a:pt x="34" y="92"/>
                    <a:pt x="46" y="92"/>
                  </a:cubicBezTo>
                  <a:cubicBezTo>
                    <a:pt x="47" y="92"/>
                    <a:pt x="47" y="92"/>
                    <a:pt x="48" y="91"/>
                  </a:cubicBezTo>
                  <a:cubicBezTo>
                    <a:pt x="46" y="90"/>
                    <a:pt x="45" y="87"/>
                    <a:pt x="45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36" y="82"/>
                    <a:pt x="27" y="78"/>
                    <a:pt x="20" y="72"/>
                  </a:cubicBezTo>
                  <a:cubicBezTo>
                    <a:pt x="14" y="65"/>
                    <a:pt x="10" y="56"/>
                    <a:pt x="10" y="46"/>
                  </a:cubicBezTo>
                  <a:cubicBezTo>
                    <a:pt x="10" y="36"/>
                    <a:pt x="14" y="26"/>
                    <a:pt x="20" y="20"/>
                  </a:cubicBezTo>
                  <a:cubicBezTo>
                    <a:pt x="27" y="13"/>
                    <a:pt x="36" y="9"/>
                    <a:pt x="46" y="9"/>
                  </a:cubicBezTo>
                  <a:cubicBezTo>
                    <a:pt x="56" y="9"/>
                    <a:pt x="66" y="13"/>
                    <a:pt x="72" y="20"/>
                  </a:cubicBezTo>
                  <a:cubicBezTo>
                    <a:pt x="79" y="26"/>
                    <a:pt x="83" y="36"/>
                    <a:pt x="83" y="46"/>
                  </a:cubicBezTo>
                  <a:cubicBezTo>
                    <a:pt x="83" y="47"/>
                    <a:pt x="83" y="49"/>
                    <a:pt x="83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1" y="50"/>
                    <a:pt x="91" y="50"/>
                    <a:pt x="92" y="50"/>
                  </a:cubicBezTo>
                  <a:cubicBezTo>
                    <a:pt x="92" y="49"/>
                    <a:pt x="92" y="47"/>
                    <a:pt x="92" y="46"/>
                  </a:cubicBezTo>
                  <a:cubicBezTo>
                    <a:pt x="92" y="33"/>
                    <a:pt x="87" y="22"/>
                    <a:pt x="79" y="13"/>
                  </a:cubicBezTo>
                  <a:cubicBezTo>
                    <a:pt x="70" y="5"/>
                    <a:pt x="59" y="0"/>
                    <a:pt x="46" y="0"/>
                  </a:cubicBezTo>
                  <a:close/>
                  <a:moveTo>
                    <a:pt x="47" y="41"/>
                  </a:moveTo>
                  <a:cubicBezTo>
                    <a:pt x="46" y="41"/>
                    <a:pt x="45" y="41"/>
                    <a:pt x="45" y="41"/>
                  </a:cubicBezTo>
                  <a:cubicBezTo>
                    <a:pt x="41" y="34"/>
                    <a:pt x="36" y="26"/>
                    <a:pt x="31" y="19"/>
                  </a:cubicBezTo>
                  <a:cubicBezTo>
                    <a:pt x="30" y="20"/>
                    <a:pt x="29" y="21"/>
                    <a:pt x="27" y="21"/>
                  </a:cubicBezTo>
                  <a:cubicBezTo>
                    <a:pt x="31" y="30"/>
                    <a:pt x="36" y="37"/>
                    <a:pt x="41" y="44"/>
                  </a:cubicBezTo>
                  <a:cubicBezTo>
                    <a:pt x="40" y="45"/>
                    <a:pt x="40" y="47"/>
                    <a:pt x="40" y="48"/>
                  </a:cubicBezTo>
                  <a:cubicBezTo>
                    <a:pt x="40" y="52"/>
                    <a:pt x="43" y="55"/>
                    <a:pt x="47" y="55"/>
                  </a:cubicBezTo>
                  <a:cubicBezTo>
                    <a:pt x="51" y="55"/>
                    <a:pt x="54" y="52"/>
                    <a:pt x="54" y="48"/>
                  </a:cubicBezTo>
                  <a:cubicBezTo>
                    <a:pt x="54" y="48"/>
                    <a:pt x="54" y="47"/>
                    <a:pt x="54" y="47"/>
                  </a:cubicBezTo>
                  <a:cubicBezTo>
                    <a:pt x="58" y="43"/>
                    <a:pt x="62" y="39"/>
                    <a:pt x="65" y="33"/>
                  </a:cubicBezTo>
                  <a:cubicBezTo>
                    <a:pt x="64" y="32"/>
                    <a:pt x="63" y="31"/>
                    <a:pt x="62" y="30"/>
                  </a:cubicBezTo>
                  <a:cubicBezTo>
                    <a:pt x="57" y="34"/>
                    <a:pt x="53" y="38"/>
                    <a:pt x="50" y="42"/>
                  </a:cubicBezTo>
                  <a:cubicBezTo>
                    <a:pt x="49" y="41"/>
                    <a:pt x="48" y="41"/>
                    <a:pt x="47" y="41"/>
                  </a:cubicBezTo>
                  <a:close/>
                  <a:moveTo>
                    <a:pt x="87" y="83"/>
                  </a:move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4"/>
                    <a:pt x="88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6" y="74"/>
                    <a:pt x="85" y="74"/>
                    <a:pt x="85" y="74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6" y="75"/>
                    <a:pt x="86" y="76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3"/>
                    <a:pt x="87" y="83"/>
                    <a:pt x="87" y="83"/>
                  </a:cubicBezTo>
                  <a:close/>
                  <a:moveTo>
                    <a:pt x="65" y="83"/>
                  </a:moveTo>
                  <a:cubicBezTo>
                    <a:pt x="66" y="80"/>
                    <a:pt x="66" y="80"/>
                    <a:pt x="66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8" y="68"/>
                    <a:pt x="68" y="67"/>
                    <a:pt x="68" y="66"/>
                  </a:cubicBezTo>
                  <a:cubicBezTo>
                    <a:pt x="69" y="64"/>
                    <a:pt x="69" y="62"/>
                    <a:pt x="68" y="61"/>
                  </a:cubicBezTo>
                  <a:cubicBezTo>
                    <a:pt x="67" y="60"/>
                    <a:pt x="66" y="59"/>
                    <a:pt x="64" y="59"/>
                  </a:cubicBezTo>
                  <a:cubicBezTo>
                    <a:pt x="60" y="59"/>
                    <a:pt x="58" y="61"/>
                    <a:pt x="57" y="6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3"/>
                    <a:pt x="62" y="63"/>
                    <a:pt x="63" y="63"/>
                  </a:cubicBezTo>
                  <a:cubicBezTo>
                    <a:pt x="64" y="63"/>
                    <a:pt x="64" y="64"/>
                    <a:pt x="64" y="65"/>
                  </a:cubicBezTo>
                  <a:cubicBezTo>
                    <a:pt x="63" y="67"/>
                    <a:pt x="63" y="68"/>
                    <a:pt x="62" y="69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5" y="83"/>
                    <a:pt x="65" y="83"/>
                    <a:pt x="65" y="83"/>
                  </a:cubicBezTo>
                  <a:close/>
                  <a:moveTo>
                    <a:pt x="81" y="80"/>
                  </a:moveTo>
                  <a:cubicBezTo>
                    <a:pt x="81" y="76"/>
                    <a:pt x="81" y="76"/>
                    <a:pt x="81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1" y="80"/>
                    <a:pt x="81" y="80"/>
                    <a:pt x="81" y="80"/>
                  </a:cubicBezTo>
                  <a:close/>
                  <a:moveTo>
                    <a:pt x="74" y="76"/>
                  </a:moveTo>
                  <a:cubicBezTo>
                    <a:pt x="75" y="67"/>
                    <a:pt x="75" y="67"/>
                    <a:pt x="75" y="67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74" y="7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18717" y="2625714"/>
              <a:ext cx="113453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考核内容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7307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229667" y="973400"/>
            <a:ext cx="2403803" cy="5112119"/>
            <a:chOff x="1025197" y="1932564"/>
            <a:chExt cx="1952191" cy="4151685"/>
          </a:xfrm>
        </p:grpSpPr>
        <p:grpSp>
          <p:nvGrpSpPr>
            <p:cNvPr id="29" name="Group 3"/>
            <p:cNvGrpSpPr/>
            <p:nvPr/>
          </p:nvGrpSpPr>
          <p:grpSpPr>
            <a:xfrm>
              <a:off x="1025197" y="1932564"/>
              <a:ext cx="1952191" cy="4151685"/>
              <a:chOff x="5410200" y="324151"/>
              <a:chExt cx="1238250" cy="2633362"/>
            </a:xfrm>
          </p:grpSpPr>
          <p:sp>
            <p:nvSpPr>
              <p:cNvPr id="31" name="Rounded Rectangle 4"/>
              <p:cNvSpPr/>
              <p:nvPr/>
            </p:nvSpPr>
            <p:spPr>
              <a:xfrm>
                <a:off x="5410200" y="324151"/>
                <a:ext cx="1238250" cy="2633362"/>
              </a:xfrm>
              <a:prstGeom prst="roundRect">
                <a:avLst>
                  <a:gd name="adj" fmla="val 17821"/>
                </a:avLst>
              </a:prstGeom>
              <a:solidFill>
                <a:sysClr val="windowText" lastClr="000000">
                  <a:lumMod val="90000"/>
                  <a:lumOff val="1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Rectangle 5"/>
              <p:cNvSpPr/>
              <p:nvPr/>
            </p:nvSpPr>
            <p:spPr>
              <a:xfrm>
                <a:off x="5487591" y="666750"/>
                <a:ext cx="1083468" cy="1938338"/>
              </a:xfrm>
              <a:prstGeom prst="rect">
                <a:avLst/>
              </a:prstGeom>
              <a:solidFill>
                <a:sysClr val="windowText" lastClr="000000">
                  <a:lumMod val="25000"/>
                  <a:lumOff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Oval 6"/>
              <p:cNvSpPr/>
              <p:nvPr/>
            </p:nvSpPr>
            <p:spPr>
              <a:xfrm>
                <a:off x="5990523" y="412750"/>
                <a:ext cx="77604" cy="77604"/>
              </a:xfrm>
              <a:prstGeom prst="ellipse">
                <a:avLst/>
              </a:prstGeom>
              <a:solidFill>
                <a:srgbClr val="E7E6E6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ounded Rectangle 7"/>
              <p:cNvSpPr/>
              <p:nvPr/>
            </p:nvSpPr>
            <p:spPr>
              <a:xfrm>
                <a:off x="5876925" y="532163"/>
                <a:ext cx="304800" cy="30933"/>
              </a:xfrm>
              <a:prstGeom prst="roundRect">
                <a:avLst/>
              </a:prstGeom>
              <a:solidFill>
                <a:srgbClr val="E7E6E6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Oval 8"/>
              <p:cNvSpPr/>
              <p:nvPr/>
            </p:nvSpPr>
            <p:spPr>
              <a:xfrm>
                <a:off x="5931694" y="2674144"/>
                <a:ext cx="195262" cy="195262"/>
              </a:xfrm>
              <a:prstGeom prst="ellipse">
                <a:avLst/>
              </a:prstGeom>
              <a:gradFill flip="none" rotWithShape="1">
                <a:gsLst>
                  <a:gs pos="0">
                    <a:srgbClr val="44546A">
                      <a:lumMod val="25000"/>
                      <a:lumOff val="75000"/>
                      <a:tint val="66000"/>
                      <a:satMod val="160000"/>
                    </a:srgbClr>
                  </a:gs>
                  <a:gs pos="50000">
                    <a:srgbClr val="44546A">
                      <a:lumMod val="25000"/>
                      <a:lumOff val="75000"/>
                      <a:tint val="44500"/>
                      <a:satMod val="160000"/>
                    </a:srgbClr>
                  </a:gs>
                  <a:gs pos="100000">
                    <a:srgbClr val="44546A">
                      <a:lumMod val="25000"/>
                      <a:lumOff val="75000"/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Right Triangle 9"/>
              <p:cNvSpPr/>
              <p:nvPr/>
            </p:nvSpPr>
            <p:spPr>
              <a:xfrm flipV="1">
                <a:off x="5487591" y="666750"/>
                <a:ext cx="1083468" cy="1938338"/>
              </a:xfrm>
              <a:prstGeom prst="rtTriangle">
                <a:avLst/>
              </a:prstGeom>
              <a:solidFill>
                <a:sysClr val="window" lastClr="FFFFFF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占位符 11" descr="C:\Users\dell\Desktop\156454493875503866.jpg15645449387550386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49611" y="2472899"/>
              <a:ext cx="1705420" cy="3031801"/>
            </a:xfrm>
            <a:prstGeom prst="rect">
              <a:avLst/>
            </a:prstGeom>
          </p:spPr>
        </p:pic>
      </p:grpSp>
      <p:sp>
        <p:nvSpPr>
          <p:cNvPr id="37" name="Rectangle 74"/>
          <p:cNvSpPr/>
          <p:nvPr/>
        </p:nvSpPr>
        <p:spPr>
          <a:xfrm>
            <a:off x="6237180" y="2205407"/>
            <a:ext cx="4912573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提供倍速听课，全屏听课等功能</a:t>
            </a:r>
            <a:endParaRPr kumimoji="0" lang="zh-CN" sz="1600" b="0" i="0" u="none" strike="noStrike" kern="3000" cap="none" spc="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angle 75"/>
          <p:cNvSpPr/>
          <p:nvPr/>
        </p:nvSpPr>
        <p:spPr>
          <a:xfrm>
            <a:off x="6250727" y="1751348"/>
            <a:ext cx="505145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98D07"/>
                </a:solidFill>
                <a:effectLst/>
                <a:uLnTx/>
                <a:uFillTx/>
                <a:cs typeface="+mn-ea"/>
                <a:sym typeface="+mn-lt"/>
              </a:rPr>
              <a:t>课程页面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F98D0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Rectangle 76"/>
          <p:cNvSpPr/>
          <p:nvPr/>
        </p:nvSpPr>
        <p:spPr>
          <a:xfrm>
            <a:off x="6250727" y="3476815"/>
            <a:ext cx="496019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学员实时听课，支持实时观看课程讲义，下载课程讲义</a:t>
            </a:r>
            <a:endParaRPr kumimoji="0" lang="en-US" altLang="zh-CN" sz="1600" b="0" i="0" u="none" strike="noStrike" kern="3000" cap="none" spc="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Rectangle 77"/>
          <p:cNvSpPr/>
          <p:nvPr/>
        </p:nvSpPr>
        <p:spPr>
          <a:xfrm>
            <a:off x="6264274" y="3022756"/>
            <a:ext cx="505145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课程讲义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78"/>
          <p:cNvSpPr/>
          <p:nvPr/>
        </p:nvSpPr>
        <p:spPr>
          <a:xfrm>
            <a:off x="6237075" y="4778927"/>
            <a:ext cx="4960198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课程下载，笔记，课程笔记功能</a:t>
            </a:r>
            <a:endParaRPr kumimoji="0" lang="zh-CN" altLang="en-US" sz="1600" b="0" i="0" u="none" strike="noStrike" kern="3000" cap="none" spc="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 79"/>
          <p:cNvSpPr/>
          <p:nvPr/>
        </p:nvSpPr>
        <p:spPr>
          <a:xfrm>
            <a:off x="6250622" y="4324868"/>
            <a:ext cx="505145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课程辅助工具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293554" y="2784475"/>
            <a:ext cx="692150" cy="692150"/>
            <a:chOff x="3036379" y="3003550"/>
            <a:chExt cx="692150" cy="692150"/>
          </a:xfrm>
        </p:grpSpPr>
        <p:sp>
          <p:nvSpPr>
            <p:cNvPr id="44" name="椭圆 43"/>
            <p:cNvSpPr/>
            <p:nvPr/>
          </p:nvSpPr>
          <p:spPr>
            <a:xfrm>
              <a:off x="3036379" y="3003550"/>
              <a:ext cx="692150" cy="692150"/>
            </a:xfrm>
            <a:prstGeom prst="ellipse">
              <a:avLst/>
            </a:prstGeom>
            <a:solidFill>
              <a:srgbClr val="1C1C1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73"/>
            <p:cNvSpPr>
              <a:spLocks noEditPoints="1"/>
            </p:cNvSpPr>
            <p:nvPr/>
          </p:nvSpPr>
          <p:spPr bwMode="auto">
            <a:xfrm>
              <a:off x="3225648" y="3188751"/>
              <a:ext cx="313611" cy="334419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265104" y="1774825"/>
            <a:ext cx="1145321" cy="1131774"/>
            <a:chOff x="4007929" y="1993900"/>
            <a:chExt cx="1145321" cy="1131774"/>
          </a:xfrm>
        </p:grpSpPr>
        <p:sp>
          <p:nvSpPr>
            <p:cNvPr id="47" name="椭圆 46"/>
            <p:cNvSpPr/>
            <p:nvPr/>
          </p:nvSpPr>
          <p:spPr>
            <a:xfrm>
              <a:off x="4007929" y="1993900"/>
              <a:ext cx="1131774" cy="1131774"/>
            </a:xfrm>
            <a:prstGeom prst="ellipse">
              <a:avLst/>
            </a:prstGeom>
            <a:solidFill>
              <a:srgbClr val="F2A34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4408836" y="2289310"/>
              <a:ext cx="329960" cy="322529"/>
            </a:xfrm>
            <a:custGeom>
              <a:avLst/>
              <a:gdLst>
                <a:gd name="T0" fmla="*/ 90 w 94"/>
                <a:gd name="T1" fmla="*/ 55 h 92"/>
                <a:gd name="T2" fmla="*/ 90 w 94"/>
                <a:gd name="T3" fmla="*/ 85 h 92"/>
                <a:gd name="T4" fmla="*/ 53 w 94"/>
                <a:gd name="T5" fmla="*/ 89 h 92"/>
                <a:gd name="T6" fmla="*/ 54 w 94"/>
                <a:gd name="T7" fmla="*/ 59 h 92"/>
                <a:gd name="T8" fmla="*/ 46 w 94"/>
                <a:gd name="T9" fmla="*/ 0 h 92"/>
                <a:gd name="T10" fmla="*/ 0 w 94"/>
                <a:gd name="T11" fmla="*/ 46 h 92"/>
                <a:gd name="T12" fmla="*/ 46 w 94"/>
                <a:gd name="T13" fmla="*/ 92 h 92"/>
                <a:gd name="T14" fmla="*/ 45 w 94"/>
                <a:gd name="T15" fmla="*/ 84 h 92"/>
                <a:gd name="T16" fmla="*/ 20 w 94"/>
                <a:gd name="T17" fmla="*/ 72 h 92"/>
                <a:gd name="T18" fmla="*/ 20 w 94"/>
                <a:gd name="T19" fmla="*/ 20 h 92"/>
                <a:gd name="T20" fmla="*/ 72 w 94"/>
                <a:gd name="T21" fmla="*/ 20 h 92"/>
                <a:gd name="T22" fmla="*/ 83 w 94"/>
                <a:gd name="T23" fmla="*/ 50 h 92"/>
                <a:gd name="T24" fmla="*/ 92 w 94"/>
                <a:gd name="T25" fmla="*/ 50 h 92"/>
                <a:gd name="T26" fmla="*/ 79 w 94"/>
                <a:gd name="T27" fmla="*/ 13 h 92"/>
                <a:gd name="T28" fmla="*/ 47 w 94"/>
                <a:gd name="T29" fmla="*/ 41 h 92"/>
                <a:gd name="T30" fmla="*/ 31 w 94"/>
                <a:gd name="T31" fmla="*/ 19 h 92"/>
                <a:gd name="T32" fmla="*/ 41 w 94"/>
                <a:gd name="T33" fmla="*/ 44 h 92"/>
                <a:gd name="T34" fmla="*/ 47 w 94"/>
                <a:gd name="T35" fmla="*/ 55 h 92"/>
                <a:gd name="T36" fmla="*/ 54 w 94"/>
                <a:gd name="T37" fmla="*/ 47 h 92"/>
                <a:gd name="T38" fmla="*/ 62 w 94"/>
                <a:gd name="T39" fmla="*/ 30 h 92"/>
                <a:gd name="T40" fmla="*/ 47 w 94"/>
                <a:gd name="T41" fmla="*/ 41 h 92"/>
                <a:gd name="T42" fmla="*/ 88 w 94"/>
                <a:gd name="T43" fmla="*/ 75 h 92"/>
                <a:gd name="T44" fmla="*/ 87 w 94"/>
                <a:gd name="T45" fmla="*/ 74 h 92"/>
                <a:gd name="T46" fmla="*/ 86 w 94"/>
                <a:gd name="T47" fmla="*/ 71 h 92"/>
                <a:gd name="T48" fmla="*/ 81 w 94"/>
                <a:gd name="T49" fmla="*/ 83 h 92"/>
                <a:gd name="T50" fmla="*/ 85 w 94"/>
                <a:gd name="T51" fmla="*/ 76 h 92"/>
                <a:gd name="T52" fmla="*/ 86 w 94"/>
                <a:gd name="T53" fmla="*/ 76 h 92"/>
                <a:gd name="T54" fmla="*/ 87 w 94"/>
                <a:gd name="T55" fmla="*/ 83 h 92"/>
                <a:gd name="T56" fmla="*/ 66 w 94"/>
                <a:gd name="T57" fmla="*/ 80 h 92"/>
                <a:gd name="T58" fmla="*/ 67 w 94"/>
                <a:gd name="T59" fmla="*/ 69 h 92"/>
                <a:gd name="T60" fmla="*/ 68 w 94"/>
                <a:gd name="T61" fmla="*/ 61 h 92"/>
                <a:gd name="T62" fmla="*/ 57 w 94"/>
                <a:gd name="T63" fmla="*/ 64 h 92"/>
                <a:gd name="T64" fmla="*/ 61 w 94"/>
                <a:gd name="T65" fmla="*/ 68 h 92"/>
                <a:gd name="T66" fmla="*/ 63 w 94"/>
                <a:gd name="T67" fmla="*/ 63 h 92"/>
                <a:gd name="T68" fmla="*/ 62 w 94"/>
                <a:gd name="T69" fmla="*/ 69 h 92"/>
                <a:gd name="T70" fmla="*/ 54 w 94"/>
                <a:gd name="T71" fmla="*/ 83 h 92"/>
                <a:gd name="T72" fmla="*/ 81 w 94"/>
                <a:gd name="T73" fmla="*/ 80 h 92"/>
                <a:gd name="T74" fmla="*/ 79 w 94"/>
                <a:gd name="T75" fmla="*/ 76 h 92"/>
                <a:gd name="T76" fmla="*/ 75 w 94"/>
                <a:gd name="T77" fmla="*/ 60 h 92"/>
                <a:gd name="T78" fmla="*/ 66 w 94"/>
                <a:gd name="T79" fmla="*/ 80 h 92"/>
                <a:gd name="T80" fmla="*/ 73 w 94"/>
                <a:gd name="T81" fmla="*/ 83 h 92"/>
                <a:gd name="T82" fmla="*/ 78 w 94"/>
                <a:gd name="T83" fmla="*/ 80 h 92"/>
                <a:gd name="T84" fmla="*/ 74 w 94"/>
                <a:gd name="T85" fmla="*/ 76 h 92"/>
                <a:gd name="T86" fmla="*/ 72 w 94"/>
                <a:gd name="T87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92">
                  <a:moveTo>
                    <a:pt x="58" y="55"/>
                  </a:move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4" y="56"/>
                    <a:pt x="93" y="59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9" y="87"/>
                    <a:pt x="87" y="89"/>
                    <a:pt x="85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9"/>
                    <a:pt x="49" y="87"/>
                    <a:pt x="50" y="8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6"/>
                    <a:pt x="56" y="55"/>
                    <a:pt x="58" y="55"/>
                  </a:cubicBezTo>
                  <a:close/>
                  <a:moveTo>
                    <a:pt x="46" y="0"/>
                  </a:moveTo>
                  <a:cubicBezTo>
                    <a:pt x="34" y="0"/>
                    <a:pt x="22" y="5"/>
                    <a:pt x="14" y="13"/>
                  </a:cubicBezTo>
                  <a:cubicBezTo>
                    <a:pt x="6" y="22"/>
                    <a:pt x="0" y="33"/>
                    <a:pt x="0" y="46"/>
                  </a:cubicBezTo>
                  <a:cubicBezTo>
                    <a:pt x="0" y="58"/>
                    <a:pt x="6" y="70"/>
                    <a:pt x="14" y="78"/>
                  </a:cubicBezTo>
                  <a:cubicBezTo>
                    <a:pt x="22" y="86"/>
                    <a:pt x="34" y="92"/>
                    <a:pt x="46" y="92"/>
                  </a:cubicBezTo>
                  <a:cubicBezTo>
                    <a:pt x="47" y="92"/>
                    <a:pt x="47" y="92"/>
                    <a:pt x="48" y="91"/>
                  </a:cubicBezTo>
                  <a:cubicBezTo>
                    <a:pt x="46" y="90"/>
                    <a:pt x="45" y="87"/>
                    <a:pt x="45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36" y="82"/>
                    <a:pt x="27" y="78"/>
                    <a:pt x="20" y="72"/>
                  </a:cubicBezTo>
                  <a:cubicBezTo>
                    <a:pt x="14" y="65"/>
                    <a:pt x="10" y="56"/>
                    <a:pt x="10" y="46"/>
                  </a:cubicBezTo>
                  <a:cubicBezTo>
                    <a:pt x="10" y="36"/>
                    <a:pt x="14" y="26"/>
                    <a:pt x="20" y="20"/>
                  </a:cubicBezTo>
                  <a:cubicBezTo>
                    <a:pt x="27" y="13"/>
                    <a:pt x="36" y="9"/>
                    <a:pt x="46" y="9"/>
                  </a:cubicBezTo>
                  <a:cubicBezTo>
                    <a:pt x="56" y="9"/>
                    <a:pt x="66" y="13"/>
                    <a:pt x="72" y="20"/>
                  </a:cubicBezTo>
                  <a:cubicBezTo>
                    <a:pt x="79" y="26"/>
                    <a:pt x="83" y="36"/>
                    <a:pt x="83" y="46"/>
                  </a:cubicBezTo>
                  <a:cubicBezTo>
                    <a:pt x="83" y="47"/>
                    <a:pt x="83" y="49"/>
                    <a:pt x="83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1" y="50"/>
                    <a:pt x="91" y="50"/>
                    <a:pt x="92" y="50"/>
                  </a:cubicBezTo>
                  <a:cubicBezTo>
                    <a:pt x="92" y="49"/>
                    <a:pt x="92" y="47"/>
                    <a:pt x="92" y="46"/>
                  </a:cubicBezTo>
                  <a:cubicBezTo>
                    <a:pt x="92" y="33"/>
                    <a:pt x="87" y="22"/>
                    <a:pt x="79" y="13"/>
                  </a:cubicBezTo>
                  <a:cubicBezTo>
                    <a:pt x="70" y="5"/>
                    <a:pt x="59" y="0"/>
                    <a:pt x="46" y="0"/>
                  </a:cubicBezTo>
                  <a:close/>
                  <a:moveTo>
                    <a:pt x="47" y="41"/>
                  </a:moveTo>
                  <a:cubicBezTo>
                    <a:pt x="46" y="41"/>
                    <a:pt x="45" y="41"/>
                    <a:pt x="45" y="41"/>
                  </a:cubicBezTo>
                  <a:cubicBezTo>
                    <a:pt x="41" y="34"/>
                    <a:pt x="36" y="26"/>
                    <a:pt x="31" y="19"/>
                  </a:cubicBezTo>
                  <a:cubicBezTo>
                    <a:pt x="30" y="20"/>
                    <a:pt x="29" y="21"/>
                    <a:pt x="27" y="21"/>
                  </a:cubicBezTo>
                  <a:cubicBezTo>
                    <a:pt x="31" y="30"/>
                    <a:pt x="36" y="37"/>
                    <a:pt x="41" y="44"/>
                  </a:cubicBezTo>
                  <a:cubicBezTo>
                    <a:pt x="40" y="45"/>
                    <a:pt x="40" y="47"/>
                    <a:pt x="40" y="48"/>
                  </a:cubicBezTo>
                  <a:cubicBezTo>
                    <a:pt x="40" y="52"/>
                    <a:pt x="43" y="55"/>
                    <a:pt x="47" y="55"/>
                  </a:cubicBezTo>
                  <a:cubicBezTo>
                    <a:pt x="51" y="55"/>
                    <a:pt x="54" y="52"/>
                    <a:pt x="54" y="48"/>
                  </a:cubicBezTo>
                  <a:cubicBezTo>
                    <a:pt x="54" y="48"/>
                    <a:pt x="54" y="47"/>
                    <a:pt x="54" y="47"/>
                  </a:cubicBezTo>
                  <a:cubicBezTo>
                    <a:pt x="58" y="43"/>
                    <a:pt x="62" y="39"/>
                    <a:pt x="65" y="33"/>
                  </a:cubicBezTo>
                  <a:cubicBezTo>
                    <a:pt x="64" y="32"/>
                    <a:pt x="63" y="31"/>
                    <a:pt x="62" y="30"/>
                  </a:cubicBezTo>
                  <a:cubicBezTo>
                    <a:pt x="57" y="34"/>
                    <a:pt x="53" y="38"/>
                    <a:pt x="50" y="42"/>
                  </a:cubicBezTo>
                  <a:cubicBezTo>
                    <a:pt x="49" y="41"/>
                    <a:pt x="48" y="41"/>
                    <a:pt x="47" y="41"/>
                  </a:cubicBezTo>
                  <a:close/>
                  <a:moveTo>
                    <a:pt x="87" y="83"/>
                  </a:move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4"/>
                    <a:pt x="88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6" y="74"/>
                    <a:pt x="85" y="74"/>
                    <a:pt x="85" y="74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6" y="75"/>
                    <a:pt x="86" y="76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3"/>
                    <a:pt x="87" y="83"/>
                    <a:pt x="87" y="83"/>
                  </a:cubicBezTo>
                  <a:close/>
                  <a:moveTo>
                    <a:pt x="65" y="83"/>
                  </a:moveTo>
                  <a:cubicBezTo>
                    <a:pt x="66" y="80"/>
                    <a:pt x="66" y="80"/>
                    <a:pt x="66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8" y="68"/>
                    <a:pt x="68" y="67"/>
                    <a:pt x="68" y="66"/>
                  </a:cubicBezTo>
                  <a:cubicBezTo>
                    <a:pt x="69" y="64"/>
                    <a:pt x="69" y="62"/>
                    <a:pt x="68" y="61"/>
                  </a:cubicBezTo>
                  <a:cubicBezTo>
                    <a:pt x="67" y="60"/>
                    <a:pt x="66" y="59"/>
                    <a:pt x="64" y="59"/>
                  </a:cubicBezTo>
                  <a:cubicBezTo>
                    <a:pt x="60" y="59"/>
                    <a:pt x="58" y="61"/>
                    <a:pt x="57" y="6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3"/>
                    <a:pt x="62" y="63"/>
                    <a:pt x="63" y="63"/>
                  </a:cubicBezTo>
                  <a:cubicBezTo>
                    <a:pt x="64" y="63"/>
                    <a:pt x="64" y="64"/>
                    <a:pt x="64" y="65"/>
                  </a:cubicBezTo>
                  <a:cubicBezTo>
                    <a:pt x="63" y="67"/>
                    <a:pt x="63" y="68"/>
                    <a:pt x="62" y="69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5" y="83"/>
                    <a:pt x="65" y="83"/>
                    <a:pt x="65" y="83"/>
                  </a:cubicBezTo>
                  <a:close/>
                  <a:moveTo>
                    <a:pt x="81" y="80"/>
                  </a:moveTo>
                  <a:cubicBezTo>
                    <a:pt x="81" y="76"/>
                    <a:pt x="81" y="76"/>
                    <a:pt x="81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1" y="80"/>
                    <a:pt x="81" y="80"/>
                    <a:pt x="81" y="80"/>
                  </a:cubicBezTo>
                  <a:close/>
                  <a:moveTo>
                    <a:pt x="74" y="76"/>
                  </a:moveTo>
                  <a:cubicBezTo>
                    <a:pt x="75" y="67"/>
                    <a:pt x="75" y="67"/>
                    <a:pt x="75" y="67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74" y="7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018717" y="2625714"/>
              <a:ext cx="113453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听课页面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2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3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6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229667" y="973400"/>
            <a:ext cx="2403803" cy="5112119"/>
            <a:chOff x="1025197" y="1932564"/>
            <a:chExt cx="1952191" cy="4151685"/>
          </a:xfrm>
        </p:grpSpPr>
        <p:grpSp>
          <p:nvGrpSpPr>
            <p:cNvPr id="29" name="Group 3"/>
            <p:cNvGrpSpPr/>
            <p:nvPr/>
          </p:nvGrpSpPr>
          <p:grpSpPr>
            <a:xfrm>
              <a:off x="1025197" y="1932564"/>
              <a:ext cx="1952191" cy="4151685"/>
              <a:chOff x="5410200" y="324151"/>
              <a:chExt cx="1238250" cy="2633362"/>
            </a:xfrm>
          </p:grpSpPr>
          <p:sp>
            <p:nvSpPr>
              <p:cNvPr id="31" name="Rounded Rectangle 4"/>
              <p:cNvSpPr/>
              <p:nvPr/>
            </p:nvSpPr>
            <p:spPr>
              <a:xfrm>
                <a:off x="5410200" y="324151"/>
                <a:ext cx="1238250" cy="2633362"/>
              </a:xfrm>
              <a:prstGeom prst="roundRect">
                <a:avLst>
                  <a:gd name="adj" fmla="val 17821"/>
                </a:avLst>
              </a:prstGeom>
              <a:solidFill>
                <a:sysClr val="windowText" lastClr="000000">
                  <a:lumMod val="90000"/>
                  <a:lumOff val="1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Rectangle 5"/>
              <p:cNvSpPr/>
              <p:nvPr/>
            </p:nvSpPr>
            <p:spPr>
              <a:xfrm>
                <a:off x="5487591" y="666750"/>
                <a:ext cx="1083468" cy="1938338"/>
              </a:xfrm>
              <a:prstGeom prst="rect">
                <a:avLst/>
              </a:prstGeom>
              <a:solidFill>
                <a:sysClr val="windowText" lastClr="000000">
                  <a:lumMod val="25000"/>
                  <a:lumOff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Oval 6"/>
              <p:cNvSpPr/>
              <p:nvPr/>
            </p:nvSpPr>
            <p:spPr>
              <a:xfrm>
                <a:off x="5990523" y="412750"/>
                <a:ext cx="77604" cy="77604"/>
              </a:xfrm>
              <a:prstGeom prst="ellipse">
                <a:avLst/>
              </a:prstGeom>
              <a:solidFill>
                <a:srgbClr val="E7E6E6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ounded Rectangle 7"/>
              <p:cNvSpPr/>
              <p:nvPr/>
            </p:nvSpPr>
            <p:spPr>
              <a:xfrm>
                <a:off x="5876925" y="532163"/>
                <a:ext cx="304800" cy="30933"/>
              </a:xfrm>
              <a:prstGeom prst="roundRect">
                <a:avLst/>
              </a:prstGeom>
              <a:solidFill>
                <a:srgbClr val="E7E6E6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Oval 8"/>
              <p:cNvSpPr/>
              <p:nvPr/>
            </p:nvSpPr>
            <p:spPr>
              <a:xfrm>
                <a:off x="5931694" y="2674144"/>
                <a:ext cx="195262" cy="195262"/>
              </a:xfrm>
              <a:prstGeom prst="ellipse">
                <a:avLst/>
              </a:prstGeom>
              <a:gradFill flip="none" rotWithShape="1">
                <a:gsLst>
                  <a:gs pos="0">
                    <a:srgbClr val="44546A">
                      <a:lumMod val="25000"/>
                      <a:lumOff val="75000"/>
                      <a:tint val="66000"/>
                      <a:satMod val="160000"/>
                    </a:srgbClr>
                  </a:gs>
                  <a:gs pos="50000">
                    <a:srgbClr val="44546A">
                      <a:lumMod val="25000"/>
                      <a:lumOff val="75000"/>
                      <a:tint val="44500"/>
                      <a:satMod val="160000"/>
                    </a:srgbClr>
                  </a:gs>
                  <a:gs pos="100000">
                    <a:srgbClr val="44546A">
                      <a:lumMod val="25000"/>
                      <a:lumOff val="75000"/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Right Triangle 9"/>
              <p:cNvSpPr/>
              <p:nvPr/>
            </p:nvSpPr>
            <p:spPr>
              <a:xfrm flipV="1">
                <a:off x="5487591" y="666750"/>
                <a:ext cx="1083468" cy="1938338"/>
              </a:xfrm>
              <a:prstGeom prst="rtTriangle">
                <a:avLst/>
              </a:prstGeom>
              <a:solidFill>
                <a:sysClr val="window" lastClr="FFFFFF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占位符 11" descr="C:\Users\dell\Desktop\469238087398412801.jpg46923808739841280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49869" y="2472899"/>
              <a:ext cx="1704904" cy="3031801"/>
            </a:xfrm>
            <a:prstGeom prst="rect">
              <a:avLst/>
            </a:prstGeom>
          </p:spPr>
        </p:pic>
      </p:grpSp>
      <p:sp>
        <p:nvSpPr>
          <p:cNvPr id="37" name="Rectangle 74"/>
          <p:cNvSpPr/>
          <p:nvPr/>
        </p:nvSpPr>
        <p:spPr>
          <a:xfrm>
            <a:off x="5960955" y="2205407"/>
            <a:ext cx="491257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每课程</a:t>
            </a:r>
            <a:r>
              <a:rPr kumimoji="0" lang="en-US" altLang="zh-CN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2-4</a:t>
            </a:r>
            <a:r>
              <a:rPr kumimoji="0" lang="zh-CN" altLang="en-US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套习题，可查看做题次数，阶段测验不限答题次数，取最高分。</a:t>
            </a:r>
            <a:endParaRPr kumimoji="0" lang="zh-CN" altLang="en-US" sz="1600" b="0" i="0" u="none" strike="noStrike" kern="3000" cap="none" spc="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angle 75"/>
          <p:cNvSpPr/>
          <p:nvPr/>
        </p:nvSpPr>
        <p:spPr>
          <a:xfrm>
            <a:off x="5974502" y="1751348"/>
            <a:ext cx="505145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98D07"/>
                </a:solidFill>
                <a:effectLst/>
                <a:uLnTx/>
                <a:uFillTx/>
                <a:cs typeface="+mn-ea"/>
                <a:sym typeface="+mn-lt"/>
              </a:rPr>
              <a:t>阶段测验页面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F98D0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Rectangle 76"/>
          <p:cNvSpPr/>
          <p:nvPr/>
        </p:nvSpPr>
        <p:spPr>
          <a:xfrm>
            <a:off x="5974502" y="3476815"/>
            <a:ext cx="496019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3000" cap="none" spc="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单题作答，做题过程中可以针对于学员的疑难问题，进行标记。</a:t>
            </a:r>
            <a:endParaRPr kumimoji="0" lang="zh-CN" altLang="en-US" sz="1600" b="0" i="0" u="none" strike="noStrike" kern="3000" cap="none" spc="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Rectangle 77"/>
          <p:cNvSpPr/>
          <p:nvPr/>
        </p:nvSpPr>
        <p:spPr>
          <a:xfrm>
            <a:off x="5988049" y="3022756"/>
            <a:ext cx="505145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做题页面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293554" y="2784475"/>
            <a:ext cx="692150" cy="692150"/>
            <a:chOff x="3036379" y="3003550"/>
            <a:chExt cx="692150" cy="692150"/>
          </a:xfrm>
        </p:grpSpPr>
        <p:sp>
          <p:nvSpPr>
            <p:cNvPr id="44" name="椭圆 43"/>
            <p:cNvSpPr/>
            <p:nvPr/>
          </p:nvSpPr>
          <p:spPr>
            <a:xfrm>
              <a:off x="3036379" y="3003550"/>
              <a:ext cx="692150" cy="692150"/>
            </a:xfrm>
            <a:prstGeom prst="ellipse">
              <a:avLst/>
            </a:prstGeom>
            <a:solidFill>
              <a:srgbClr val="1C1C1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73"/>
            <p:cNvSpPr>
              <a:spLocks noEditPoints="1"/>
            </p:cNvSpPr>
            <p:nvPr/>
          </p:nvSpPr>
          <p:spPr bwMode="auto">
            <a:xfrm>
              <a:off x="3225648" y="3188751"/>
              <a:ext cx="313611" cy="334419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265104" y="1774825"/>
            <a:ext cx="1145321" cy="1131774"/>
            <a:chOff x="4007929" y="1993900"/>
            <a:chExt cx="1145321" cy="1131774"/>
          </a:xfrm>
        </p:grpSpPr>
        <p:sp>
          <p:nvSpPr>
            <p:cNvPr id="47" name="椭圆 46"/>
            <p:cNvSpPr/>
            <p:nvPr/>
          </p:nvSpPr>
          <p:spPr>
            <a:xfrm>
              <a:off x="4007929" y="1993900"/>
              <a:ext cx="1131774" cy="1131774"/>
            </a:xfrm>
            <a:prstGeom prst="ellipse">
              <a:avLst/>
            </a:prstGeom>
            <a:solidFill>
              <a:srgbClr val="F2A34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4408836" y="2289310"/>
              <a:ext cx="329960" cy="322529"/>
            </a:xfrm>
            <a:custGeom>
              <a:avLst/>
              <a:gdLst>
                <a:gd name="T0" fmla="*/ 90 w 94"/>
                <a:gd name="T1" fmla="*/ 55 h 92"/>
                <a:gd name="T2" fmla="*/ 90 w 94"/>
                <a:gd name="T3" fmla="*/ 85 h 92"/>
                <a:gd name="T4" fmla="*/ 53 w 94"/>
                <a:gd name="T5" fmla="*/ 89 h 92"/>
                <a:gd name="T6" fmla="*/ 54 w 94"/>
                <a:gd name="T7" fmla="*/ 59 h 92"/>
                <a:gd name="T8" fmla="*/ 46 w 94"/>
                <a:gd name="T9" fmla="*/ 0 h 92"/>
                <a:gd name="T10" fmla="*/ 0 w 94"/>
                <a:gd name="T11" fmla="*/ 46 h 92"/>
                <a:gd name="T12" fmla="*/ 46 w 94"/>
                <a:gd name="T13" fmla="*/ 92 h 92"/>
                <a:gd name="T14" fmla="*/ 45 w 94"/>
                <a:gd name="T15" fmla="*/ 84 h 92"/>
                <a:gd name="T16" fmla="*/ 20 w 94"/>
                <a:gd name="T17" fmla="*/ 72 h 92"/>
                <a:gd name="T18" fmla="*/ 20 w 94"/>
                <a:gd name="T19" fmla="*/ 20 h 92"/>
                <a:gd name="T20" fmla="*/ 72 w 94"/>
                <a:gd name="T21" fmla="*/ 20 h 92"/>
                <a:gd name="T22" fmla="*/ 83 w 94"/>
                <a:gd name="T23" fmla="*/ 50 h 92"/>
                <a:gd name="T24" fmla="*/ 92 w 94"/>
                <a:gd name="T25" fmla="*/ 50 h 92"/>
                <a:gd name="T26" fmla="*/ 79 w 94"/>
                <a:gd name="T27" fmla="*/ 13 h 92"/>
                <a:gd name="T28" fmla="*/ 47 w 94"/>
                <a:gd name="T29" fmla="*/ 41 h 92"/>
                <a:gd name="T30" fmla="*/ 31 w 94"/>
                <a:gd name="T31" fmla="*/ 19 h 92"/>
                <a:gd name="T32" fmla="*/ 41 w 94"/>
                <a:gd name="T33" fmla="*/ 44 h 92"/>
                <a:gd name="T34" fmla="*/ 47 w 94"/>
                <a:gd name="T35" fmla="*/ 55 h 92"/>
                <a:gd name="T36" fmla="*/ 54 w 94"/>
                <a:gd name="T37" fmla="*/ 47 h 92"/>
                <a:gd name="T38" fmla="*/ 62 w 94"/>
                <a:gd name="T39" fmla="*/ 30 h 92"/>
                <a:gd name="T40" fmla="*/ 47 w 94"/>
                <a:gd name="T41" fmla="*/ 41 h 92"/>
                <a:gd name="T42" fmla="*/ 88 w 94"/>
                <a:gd name="T43" fmla="*/ 75 h 92"/>
                <a:gd name="T44" fmla="*/ 87 w 94"/>
                <a:gd name="T45" fmla="*/ 74 h 92"/>
                <a:gd name="T46" fmla="*/ 86 w 94"/>
                <a:gd name="T47" fmla="*/ 71 h 92"/>
                <a:gd name="T48" fmla="*/ 81 w 94"/>
                <a:gd name="T49" fmla="*/ 83 h 92"/>
                <a:gd name="T50" fmla="*/ 85 w 94"/>
                <a:gd name="T51" fmla="*/ 76 h 92"/>
                <a:gd name="T52" fmla="*/ 86 w 94"/>
                <a:gd name="T53" fmla="*/ 76 h 92"/>
                <a:gd name="T54" fmla="*/ 87 w 94"/>
                <a:gd name="T55" fmla="*/ 83 h 92"/>
                <a:gd name="T56" fmla="*/ 66 w 94"/>
                <a:gd name="T57" fmla="*/ 80 h 92"/>
                <a:gd name="T58" fmla="*/ 67 w 94"/>
                <a:gd name="T59" fmla="*/ 69 h 92"/>
                <a:gd name="T60" fmla="*/ 68 w 94"/>
                <a:gd name="T61" fmla="*/ 61 h 92"/>
                <a:gd name="T62" fmla="*/ 57 w 94"/>
                <a:gd name="T63" fmla="*/ 64 h 92"/>
                <a:gd name="T64" fmla="*/ 61 w 94"/>
                <a:gd name="T65" fmla="*/ 68 h 92"/>
                <a:gd name="T66" fmla="*/ 63 w 94"/>
                <a:gd name="T67" fmla="*/ 63 h 92"/>
                <a:gd name="T68" fmla="*/ 62 w 94"/>
                <a:gd name="T69" fmla="*/ 69 h 92"/>
                <a:gd name="T70" fmla="*/ 54 w 94"/>
                <a:gd name="T71" fmla="*/ 83 h 92"/>
                <a:gd name="T72" fmla="*/ 81 w 94"/>
                <a:gd name="T73" fmla="*/ 80 h 92"/>
                <a:gd name="T74" fmla="*/ 79 w 94"/>
                <a:gd name="T75" fmla="*/ 76 h 92"/>
                <a:gd name="T76" fmla="*/ 75 w 94"/>
                <a:gd name="T77" fmla="*/ 60 h 92"/>
                <a:gd name="T78" fmla="*/ 66 w 94"/>
                <a:gd name="T79" fmla="*/ 80 h 92"/>
                <a:gd name="T80" fmla="*/ 73 w 94"/>
                <a:gd name="T81" fmla="*/ 83 h 92"/>
                <a:gd name="T82" fmla="*/ 78 w 94"/>
                <a:gd name="T83" fmla="*/ 80 h 92"/>
                <a:gd name="T84" fmla="*/ 74 w 94"/>
                <a:gd name="T85" fmla="*/ 76 h 92"/>
                <a:gd name="T86" fmla="*/ 72 w 94"/>
                <a:gd name="T87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92">
                  <a:moveTo>
                    <a:pt x="58" y="55"/>
                  </a:move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4" y="56"/>
                    <a:pt x="93" y="59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9" y="87"/>
                    <a:pt x="87" y="89"/>
                    <a:pt x="85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9"/>
                    <a:pt x="49" y="87"/>
                    <a:pt x="50" y="8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6"/>
                    <a:pt x="56" y="55"/>
                    <a:pt x="58" y="55"/>
                  </a:cubicBezTo>
                  <a:close/>
                  <a:moveTo>
                    <a:pt x="46" y="0"/>
                  </a:moveTo>
                  <a:cubicBezTo>
                    <a:pt x="34" y="0"/>
                    <a:pt x="22" y="5"/>
                    <a:pt x="14" y="13"/>
                  </a:cubicBezTo>
                  <a:cubicBezTo>
                    <a:pt x="6" y="22"/>
                    <a:pt x="0" y="33"/>
                    <a:pt x="0" y="46"/>
                  </a:cubicBezTo>
                  <a:cubicBezTo>
                    <a:pt x="0" y="58"/>
                    <a:pt x="6" y="70"/>
                    <a:pt x="14" y="78"/>
                  </a:cubicBezTo>
                  <a:cubicBezTo>
                    <a:pt x="22" y="86"/>
                    <a:pt x="34" y="92"/>
                    <a:pt x="46" y="92"/>
                  </a:cubicBezTo>
                  <a:cubicBezTo>
                    <a:pt x="47" y="92"/>
                    <a:pt x="47" y="92"/>
                    <a:pt x="48" y="91"/>
                  </a:cubicBezTo>
                  <a:cubicBezTo>
                    <a:pt x="46" y="90"/>
                    <a:pt x="45" y="87"/>
                    <a:pt x="45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36" y="82"/>
                    <a:pt x="27" y="78"/>
                    <a:pt x="20" y="72"/>
                  </a:cubicBezTo>
                  <a:cubicBezTo>
                    <a:pt x="14" y="65"/>
                    <a:pt x="10" y="56"/>
                    <a:pt x="10" y="46"/>
                  </a:cubicBezTo>
                  <a:cubicBezTo>
                    <a:pt x="10" y="36"/>
                    <a:pt x="14" y="26"/>
                    <a:pt x="20" y="20"/>
                  </a:cubicBezTo>
                  <a:cubicBezTo>
                    <a:pt x="27" y="13"/>
                    <a:pt x="36" y="9"/>
                    <a:pt x="46" y="9"/>
                  </a:cubicBezTo>
                  <a:cubicBezTo>
                    <a:pt x="56" y="9"/>
                    <a:pt x="66" y="13"/>
                    <a:pt x="72" y="20"/>
                  </a:cubicBezTo>
                  <a:cubicBezTo>
                    <a:pt x="79" y="26"/>
                    <a:pt x="83" y="36"/>
                    <a:pt x="83" y="46"/>
                  </a:cubicBezTo>
                  <a:cubicBezTo>
                    <a:pt x="83" y="47"/>
                    <a:pt x="83" y="49"/>
                    <a:pt x="83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1" y="50"/>
                    <a:pt x="91" y="50"/>
                    <a:pt x="92" y="50"/>
                  </a:cubicBezTo>
                  <a:cubicBezTo>
                    <a:pt x="92" y="49"/>
                    <a:pt x="92" y="47"/>
                    <a:pt x="92" y="46"/>
                  </a:cubicBezTo>
                  <a:cubicBezTo>
                    <a:pt x="92" y="33"/>
                    <a:pt x="87" y="22"/>
                    <a:pt x="79" y="13"/>
                  </a:cubicBezTo>
                  <a:cubicBezTo>
                    <a:pt x="70" y="5"/>
                    <a:pt x="59" y="0"/>
                    <a:pt x="46" y="0"/>
                  </a:cubicBezTo>
                  <a:close/>
                  <a:moveTo>
                    <a:pt x="47" y="41"/>
                  </a:moveTo>
                  <a:cubicBezTo>
                    <a:pt x="46" y="41"/>
                    <a:pt x="45" y="41"/>
                    <a:pt x="45" y="41"/>
                  </a:cubicBezTo>
                  <a:cubicBezTo>
                    <a:pt x="41" y="34"/>
                    <a:pt x="36" y="26"/>
                    <a:pt x="31" y="19"/>
                  </a:cubicBezTo>
                  <a:cubicBezTo>
                    <a:pt x="30" y="20"/>
                    <a:pt x="29" y="21"/>
                    <a:pt x="27" y="21"/>
                  </a:cubicBezTo>
                  <a:cubicBezTo>
                    <a:pt x="31" y="30"/>
                    <a:pt x="36" y="37"/>
                    <a:pt x="41" y="44"/>
                  </a:cubicBezTo>
                  <a:cubicBezTo>
                    <a:pt x="40" y="45"/>
                    <a:pt x="40" y="47"/>
                    <a:pt x="40" y="48"/>
                  </a:cubicBezTo>
                  <a:cubicBezTo>
                    <a:pt x="40" y="52"/>
                    <a:pt x="43" y="55"/>
                    <a:pt x="47" y="55"/>
                  </a:cubicBezTo>
                  <a:cubicBezTo>
                    <a:pt x="51" y="55"/>
                    <a:pt x="54" y="52"/>
                    <a:pt x="54" y="48"/>
                  </a:cubicBezTo>
                  <a:cubicBezTo>
                    <a:pt x="54" y="48"/>
                    <a:pt x="54" y="47"/>
                    <a:pt x="54" y="47"/>
                  </a:cubicBezTo>
                  <a:cubicBezTo>
                    <a:pt x="58" y="43"/>
                    <a:pt x="62" y="39"/>
                    <a:pt x="65" y="33"/>
                  </a:cubicBezTo>
                  <a:cubicBezTo>
                    <a:pt x="64" y="32"/>
                    <a:pt x="63" y="31"/>
                    <a:pt x="62" y="30"/>
                  </a:cubicBezTo>
                  <a:cubicBezTo>
                    <a:pt x="57" y="34"/>
                    <a:pt x="53" y="38"/>
                    <a:pt x="50" y="42"/>
                  </a:cubicBezTo>
                  <a:cubicBezTo>
                    <a:pt x="49" y="41"/>
                    <a:pt x="48" y="41"/>
                    <a:pt x="47" y="41"/>
                  </a:cubicBezTo>
                  <a:close/>
                  <a:moveTo>
                    <a:pt x="87" y="83"/>
                  </a:move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4"/>
                    <a:pt x="88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6" y="74"/>
                    <a:pt x="85" y="74"/>
                    <a:pt x="85" y="74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6" y="75"/>
                    <a:pt x="86" y="76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3"/>
                    <a:pt x="87" y="83"/>
                    <a:pt x="87" y="83"/>
                  </a:cubicBezTo>
                  <a:close/>
                  <a:moveTo>
                    <a:pt x="65" y="83"/>
                  </a:moveTo>
                  <a:cubicBezTo>
                    <a:pt x="66" y="80"/>
                    <a:pt x="66" y="80"/>
                    <a:pt x="66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8" y="68"/>
                    <a:pt x="68" y="67"/>
                    <a:pt x="68" y="66"/>
                  </a:cubicBezTo>
                  <a:cubicBezTo>
                    <a:pt x="69" y="64"/>
                    <a:pt x="69" y="62"/>
                    <a:pt x="68" y="61"/>
                  </a:cubicBezTo>
                  <a:cubicBezTo>
                    <a:pt x="67" y="60"/>
                    <a:pt x="66" y="59"/>
                    <a:pt x="64" y="59"/>
                  </a:cubicBezTo>
                  <a:cubicBezTo>
                    <a:pt x="60" y="59"/>
                    <a:pt x="58" y="61"/>
                    <a:pt x="57" y="6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3"/>
                    <a:pt x="62" y="63"/>
                    <a:pt x="63" y="63"/>
                  </a:cubicBezTo>
                  <a:cubicBezTo>
                    <a:pt x="64" y="63"/>
                    <a:pt x="64" y="64"/>
                    <a:pt x="64" y="65"/>
                  </a:cubicBezTo>
                  <a:cubicBezTo>
                    <a:pt x="63" y="67"/>
                    <a:pt x="63" y="68"/>
                    <a:pt x="62" y="69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5" y="83"/>
                    <a:pt x="65" y="83"/>
                    <a:pt x="65" y="83"/>
                  </a:cubicBezTo>
                  <a:close/>
                  <a:moveTo>
                    <a:pt x="81" y="80"/>
                  </a:moveTo>
                  <a:cubicBezTo>
                    <a:pt x="81" y="76"/>
                    <a:pt x="81" y="76"/>
                    <a:pt x="81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1" y="80"/>
                    <a:pt x="81" y="80"/>
                    <a:pt x="81" y="80"/>
                  </a:cubicBezTo>
                  <a:close/>
                  <a:moveTo>
                    <a:pt x="74" y="76"/>
                  </a:moveTo>
                  <a:cubicBezTo>
                    <a:pt x="75" y="67"/>
                    <a:pt x="75" y="67"/>
                    <a:pt x="75" y="67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74" y="7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018717" y="2625714"/>
              <a:ext cx="113453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听课页面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2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3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6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18143" y="402506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105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·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06246" y="2735693"/>
            <a:ext cx="37642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spc="300" dirty="0">
                <a:solidFill>
                  <a:srgbClr val="F2A346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谢谢您</a:t>
            </a:r>
            <a:r>
              <a:rPr lang="zh-CN" altLang="en-US" sz="4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的观看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TextBox 60"/>
          <p:cNvSpPr txBox="1"/>
          <p:nvPr/>
        </p:nvSpPr>
        <p:spPr>
          <a:xfrm>
            <a:off x="5093052" y="2446652"/>
            <a:ext cx="19906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WRITE A TITLE IN THIS SECTION</a:t>
            </a:r>
            <a:endParaRPr kumimoji="0" lang="en-US" sz="1000" b="1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06254" y="3771802"/>
            <a:ext cx="37540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汇</a:t>
            </a:r>
            <a:r>
              <a:rPr lang="zh-CN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报人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：自考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365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    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rPr>
              <a:t>部门：平台运营部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0" grpId="0" bldLvl="0" animBg="1"/>
      <p:bldP spid="20" grpId="0"/>
      <p:bldP spid="22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1650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5" name="Shape 1906"/>
          <p:cNvSpPr/>
          <p:nvPr/>
        </p:nvSpPr>
        <p:spPr>
          <a:xfrm>
            <a:off x="1008219" y="1407479"/>
            <a:ext cx="3317240" cy="64135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defTabSz="412750" hangingPunct="0">
              <a:lnSpc>
                <a:spcPct val="120000"/>
              </a:lnSpc>
              <a:defRPr sz="33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lang="zh-CN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学员流程详细说明</a:t>
            </a:r>
            <a:r>
              <a:rPr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endParaRPr sz="3200" b="1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7" name="Shape 1908"/>
          <p:cNvSpPr/>
          <p:nvPr/>
        </p:nvSpPr>
        <p:spPr>
          <a:xfrm>
            <a:off x="1069271" y="2062038"/>
            <a:ext cx="286064" cy="1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39030" y="681355"/>
            <a:ext cx="226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实际操作流程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2A34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燕尾形 59"/>
          <p:cNvSpPr/>
          <p:nvPr/>
        </p:nvSpPr>
        <p:spPr>
          <a:xfrm>
            <a:off x="9193165" y="3346451"/>
            <a:ext cx="1480916" cy="654724"/>
          </a:xfrm>
          <a:prstGeom prst="chevron">
            <a:avLst>
              <a:gd name="adj" fmla="val 2051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第六步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燕尾形 57"/>
          <p:cNvSpPr/>
          <p:nvPr/>
        </p:nvSpPr>
        <p:spPr>
          <a:xfrm>
            <a:off x="7647786" y="3346451"/>
            <a:ext cx="1480916" cy="654724"/>
          </a:xfrm>
          <a:prstGeom prst="chevron">
            <a:avLst>
              <a:gd name="adj" fmla="val 205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第五步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7" name="燕尾形 56"/>
          <p:cNvSpPr/>
          <p:nvPr/>
        </p:nvSpPr>
        <p:spPr>
          <a:xfrm>
            <a:off x="6210887" y="3346451"/>
            <a:ext cx="1480916" cy="654724"/>
          </a:xfrm>
          <a:prstGeom prst="chevron">
            <a:avLst>
              <a:gd name="adj" fmla="val 2051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第四步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6" name="燕尾形 55"/>
          <p:cNvSpPr/>
          <p:nvPr/>
        </p:nvSpPr>
        <p:spPr>
          <a:xfrm>
            <a:off x="4777798" y="3346451"/>
            <a:ext cx="1480916" cy="654724"/>
          </a:xfrm>
          <a:prstGeom prst="chevron">
            <a:avLst>
              <a:gd name="adj" fmla="val 205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第三步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5" name="燕尾形 54"/>
          <p:cNvSpPr/>
          <p:nvPr/>
        </p:nvSpPr>
        <p:spPr>
          <a:xfrm>
            <a:off x="3342804" y="3346451"/>
            <a:ext cx="1480916" cy="654724"/>
          </a:xfrm>
          <a:prstGeom prst="chevron">
            <a:avLst>
              <a:gd name="adj" fmla="val 2051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第二步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1907810" y="3346451"/>
            <a:ext cx="1480916" cy="654724"/>
          </a:xfrm>
          <a:prstGeom prst="chevron">
            <a:avLst>
              <a:gd name="adj" fmla="val 205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第一步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TextBox 119"/>
          <p:cNvSpPr txBox="1"/>
          <p:nvPr/>
        </p:nvSpPr>
        <p:spPr>
          <a:xfrm>
            <a:off x="1926591" y="4240525"/>
            <a:ext cx="28532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3765"/>
            <a:r>
              <a:rPr lang="en-US" sz="2000" b="1" dirty="0">
                <a:solidFill>
                  <a:srgbClr val="F2A346"/>
                </a:solidFill>
                <a:cs typeface="+mn-ea"/>
                <a:sym typeface="+mn-lt"/>
              </a:rPr>
              <a:t>01.</a:t>
            </a:r>
            <a:r>
              <a:rPr lang="zh-CN" altLang="en-US" sz="2000" b="1" dirty="0">
                <a:solidFill>
                  <a:srgbClr val="F2A346"/>
                </a:solidFill>
                <a:cs typeface="+mn-ea"/>
                <a:sym typeface="+mn-lt"/>
              </a:rPr>
              <a:t>账号登录</a:t>
            </a:r>
            <a:endParaRPr lang="zh-CN" altLang="en-US" sz="2000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sp>
        <p:nvSpPr>
          <p:cNvPr id="3" name="TextBox 119"/>
          <p:cNvSpPr txBox="1"/>
          <p:nvPr/>
        </p:nvSpPr>
        <p:spPr>
          <a:xfrm>
            <a:off x="3357881" y="2749545"/>
            <a:ext cx="28532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3765"/>
            <a:r>
              <a:rPr lang="en-US" sz="2000" b="1" dirty="0">
                <a:solidFill>
                  <a:srgbClr val="F2A346"/>
                </a:solidFill>
                <a:cs typeface="+mn-ea"/>
                <a:sym typeface="+mn-lt"/>
              </a:rPr>
              <a:t>02.</a:t>
            </a:r>
            <a:r>
              <a:rPr lang="zh-CN" altLang="en-US" sz="2000" b="1" dirty="0">
                <a:solidFill>
                  <a:srgbClr val="F2A346"/>
                </a:solidFill>
                <a:cs typeface="+mn-ea"/>
                <a:sym typeface="+mn-lt"/>
              </a:rPr>
              <a:t>完善信息</a:t>
            </a:r>
            <a:endParaRPr lang="zh-CN" altLang="en-US" sz="2000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sp>
        <p:nvSpPr>
          <p:cNvPr id="4" name="TextBox 119"/>
          <p:cNvSpPr txBox="1"/>
          <p:nvPr/>
        </p:nvSpPr>
        <p:spPr>
          <a:xfrm>
            <a:off x="4777741" y="4240525"/>
            <a:ext cx="28532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3765"/>
            <a:r>
              <a:rPr lang="en-US" sz="2000" b="1" dirty="0">
                <a:solidFill>
                  <a:srgbClr val="F2A346"/>
                </a:solidFill>
                <a:cs typeface="+mn-ea"/>
                <a:sym typeface="+mn-lt"/>
              </a:rPr>
              <a:t>03.</a:t>
            </a:r>
            <a:r>
              <a:rPr lang="zh-CN" altLang="en-US" sz="2000" b="1" dirty="0">
                <a:solidFill>
                  <a:srgbClr val="F2A346"/>
                </a:solidFill>
                <a:cs typeface="+mn-ea"/>
                <a:sym typeface="+mn-lt"/>
              </a:rPr>
              <a:t>支付学费</a:t>
            </a:r>
            <a:endParaRPr lang="zh-CN" altLang="en-US" sz="2000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sp>
        <p:nvSpPr>
          <p:cNvPr id="5" name="TextBox 119"/>
          <p:cNvSpPr txBox="1"/>
          <p:nvPr/>
        </p:nvSpPr>
        <p:spPr>
          <a:xfrm>
            <a:off x="6276341" y="2749545"/>
            <a:ext cx="28532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3765"/>
            <a:r>
              <a:rPr lang="en-US" sz="2000" b="1" dirty="0">
                <a:solidFill>
                  <a:srgbClr val="F2A346"/>
                </a:solidFill>
                <a:cs typeface="+mn-ea"/>
                <a:sym typeface="+mn-lt"/>
              </a:rPr>
              <a:t>04.</a:t>
            </a:r>
            <a:r>
              <a:rPr lang="zh-CN" altLang="en-US" sz="2000" b="1" dirty="0">
                <a:solidFill>
                  <a:srgbClr val="F2A346"/>
                </a:solidFill>
                <a:cs typeface="+mn-ea"/>
                <a:sym typeface="+mn-lt"/>
              </a:rPr>
              <a:t>看课学习</a:t>
            </a:r>
            <a:endParaRPr lang="zh-CN" altLang="en-US" sz="2000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sp>
        <p:nvSpPr>
          <p:cNvPr id="6" name="TextBox 119"/>
          <p:cNvSpPr txBox="1"/>
          <p:nvPr/>
        </p:nvSpPr>
        <p:spPr>
          <a:xfrm>
            <a:off x="7630796" y="4240525"/>
            <a:ext cx="28532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3765"/>
            <a:r>
              <a:rPr lang="en-US" sz="2000" b="1" dirty="0">
                <a:solidFill>
                  <a:srgbClr val="F2A346"/>
                </a:solidFill>
                <a:cs typeface="+mn-ea"/>
                <a:sym typeface="+mn-lt"/>
              </a:rPr>
              <a:t>05.</a:t>
            </a:r>
            <a:r>
              <a:rPr lang="zh-CN" altLang="en-US" sz="2000" b="1" dirty="0">
                <a:solidFill>
                  <a:srgbClr val="F2A346"/>
                </a:solidFill>
                <a:cs typeface="+mn-ea"/>
                <a:sym typeface="+mn-lt"/>
              </a:rPr>
              <a:t>完成作业</a:t>
            </a:r>
            <a:endParaRPr lang="zh-CN" altLang="en-US" sz="2000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sp>
        <p:nvSpPr>
          <p:cNvPr id="8" name="TextBox 119"/>
          <p:cNvSpPr txBox="1"/>
          <p:nvPr/>
        </p:nvSpPr>
        <p:spPr>
          <a:xfrm>
            <a:off x="9107171" y="2749545"/>
            <a:ext cx="28532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3765"/>
            <a:r>
              <a:rPr lang="en-US" sz="2000" b="1" dirty="0">
                <a:solidFill>
                  <a:srgbClr val="F2A346"/>
                </a:solidFill>
                <a:cs typeface="+mn-ea"/>
                <a:sym typeface="+mn-lt"/>
              </a:rPr>
              <a:t>07.</a:t>
            </a:r>
            <a:r>
              <a:rPr lang="zh-CN" altLang="en-US" sz="2000" b="1" dirty="0">
                <a:solidFill>
                  <a:srgbClr val="F2A346"/>
                </a:solidFill>
                <a:cs typeface="+mn-ea"/>
                <a:sym typeface="+mn-lt"/>
              </a:rPr>
              <a:t>综合测验</a:t>
            </a:r>
            <a:endParaRPr lang="zh-CN" altLang="en-US" sz="2000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7" grpId="0" bldLvl="0" animBg="1"/>
      <p:bldP spid="60" grpId="0" bldLvl="0" animBg="1"/>
      <p:bldP spid="58" grpId="0" bldLvl="0" animBg="1"/>
      <p:bldP spid="57" grpId="0" bldLvl="0" animBg="1"/>
      <p:bldP spid="56" grpId="0" bldLvl="0" animBg="1"/>
      <p:bldP spid="55" grpId="0" bldLvl="0" animBg="1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3865" y="37592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首页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2A34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1257300" y="2527541"/>
            <a:ext cx="9677400" cy="30765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17500" sx="105000" sy="105000" algn="ctr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6068060" y="2695575"/>
            <a:ext cx="4390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sz="3200" b="1" dirty="0">
                <a:solidFill>
                  <a:srgbClr val="F2A346"/>
                </a:solidFill>
                <a:cs typeface="+mn-ea"/>
                <a:sym typeface="+mn-lt"/>
              </a:rPr>
              <a:t>自学考试助学平台首页</a:t>
            </a:r>
            <a:endParaRPr lang="zh-CN" sz="3200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sp>
        <p:nvSpPr>
          <p:cNvPr id="51" name="Text Placeholder 4"/>
          <p:cNvSpPr txBox="1"/>
          <p:nvPr/>
        </p:nvSpPr>
        <p:spPr>
          <a:xfrm>
            <a:off x="6067841" y="3772136"/>
            <a:ext cx="4671279" cy="1024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r>
              <a:rPr lang="zh-CN" altLang="id-ID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电脑端学习网址，http://</a:t>
            </a: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zhejiang</a:t>
            </a:r>
            <a:r>
              <a:rPr lang="zh-CN" altLang="id-ID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.kaohe.zikao365.com/</a:t>
            </a:r>
            <a:endParaRPr lang="zh-CN" altLang="id-ID" sz="14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r>
              <a:rPr lang="zh-CN" altLang="id-ID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右上角点击登录输入个人信息后即可进入课程中心</a:t>
            </a:r>
            <a:endParaRPr lang="zh-CN" altLang="id-ID" sz="14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4" name="Rectangle: Rounded Corners 21"/>
          <p:cNvSpPr/>
          <p:nvPr/>
        </p:nvSpPr>
        <p:spPr>
          <a:xfrm>
            <a:off x="6117371" y="4920948"/>
            <a:ext cx="1002348" cy="280582"/>
          </a:xfrm>
          <a:prstGeom prst="roundRect">
            <a:avLst>
              <a:gd name="adj" fmla="val 50000"/>
            </a:avLst>
          </a:prstGeom>
          <a:solidFill>
            <a:srgbClr val="F2A346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5400000" algn="t" rotWithShape="0">
              <a:sysClr val="windowText" lastClr="000000">
                <a:lumMod val="95000"/>
                <a:lumOff val="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30" y="2687320"/>
            <a:ext cx="4474210" cy="275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50" grpId="0"/>
      <p:bldP spid="51" grpId="0"/>
      <p:bldP spid="9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672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完善信息</a:t>
            </a:r>
            <a:endParaRPr lang="zh-CN" altLang="en-US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2"/>
          <p:cNvSpPr txBox="1"/>
          <p:nvPr/>
        </p:nvSpPr>
        <p:spPr>
          <a:xfrm>
            <a:off x="1553210" y="1203325"/>
            <a:ext cx="6339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2A346"/>
                </a:solidFill>
                <a:cs typeface="+mn-ea"/>
                <a:sym typeface="+mn-lt"/>
              </a:rPr>
              <a:t>登录后需要完善信息</a:t>
            </a:r>
            <a:endParaRPr lang="zh-CN" altLang="en-US" sz="2800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1553069" y="2875723"/>
            <a:ext cx="1671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id-ID" sz="1200" strike="noStrike" spc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: Rounded Corners 21"/>
          <p:cNvSpPr/>
          <p:nvPr/>
        </p:nvSpPr>
        <p:spPr>
          <a:xfrm>
            <a:off x="1597519" y="5414659"/>
            <a:ext cx="1002348" cy="280582"/>
          </a:xfrm>
          <a:prstGeom prst="roundRect">
            <a:avLst>
              <a:gd name="adj" fmla="val 50000"/>
            </a:avLst>
          </a:prstGeom>
          <a:solidFill>
            <a:srgbClr val="F2A346"/>
          </a:solidFill>
          <a:ln>
            <a:noFill/>
          </a:ln>
          <a:effectLst>
            <a:outerShdw blurRad="254000" dist="1270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60" y="1854835"/>
            <a:ext cx="8385810" cy="3158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672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完善信息</a:t>
            </a:r>
            <a:endParaRPr lang="zh-CN" altLang="en-US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2"/>
          <p:cNvSpPr txBox="1"/>
          <p:nvPr/>
        </p:nvSpPr>
        <p:spPr>
          <a:xfrm>
            <a:off x="1553210" y="1203325"/>
            <a:ext cx="6339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2A346"/>
                </a:solidFill>
                <a:cs typeface="+mn-ea"/>
                <a:sym typeface="+mn-lt"/>
              </a:rPr>
              <a:t>上传学员照片</a:t>
            </a:r>
            <a:endParaRPr lang="zh-CN" altLang="en-US" sz="2800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1553069" y="2875723"/>
            <a:ext cx="1671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id-ID" sz="1200" strike="noStrike" spc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: Rounded Corners 21"/>
          <p:cNvSpPr/>
          <p:nvPr/>
        </p:nvSpPr>
        <p:spPr>
          <a:xfrm>
            <a:off x="1597519" y="5414659"/>
            <a:ext cx="1002348" cy="280582"/>
          </a:xfrm>
          <a:prstGeom prst="roundRect">
            <a:avLst>
              <a:gd name="adj" fmla="val 50000"/>
            </a:avLst>
          </a:prstGeom>
          <a:solidFill>
            <a:srgbClr val="F2A346"/>
          </a:solidFill>
          <a:ln>
            <a:noFill/>
          </a:ln>
          <a:effectLst>
            <a:outerShdw blurRad="254000" dist="1270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520" y="1252220"/>
            <a:ext cx="12639675" cy="435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672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学员课堂</a:t>
            </a:r>
            <a:endParaRPr lang="zh-CN" altLang="en-US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2"/>
          <p:cNvSpPr txBox="1"/>
          <p:nvPr/>
        </p:nvSpPr>
        <p:spPr>
          <a:xfrm>
            <a:off x="1597822" y="1496860"/>
            <a:ext cx="403500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2A346"/>
                </a:solidFill>
                <a:cs typeface="+mn-ea"/>
                <a:sym typeface="+mn-lt"/>
              </a:rPr>
              <a:t>学员课堂</a:t>
            </a:r>
            <a:endParaRPr lang="id-ID" sz="4800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1597660" y="2645410"/>
            <a:ext cx="5484495" cy="15671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id-ID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学员进入课程中心后，完成考核内容：</a:t>
            </a:r>
            <a:endParaRPr lang="zh-CN" altLang="id-ID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id-ID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课程学习、知识点测验、阶段测验</a:t>
            </a:r>
            <a:endParaRPr lang="zh-CN" altLang="id-ID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id-ID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平时作业（答疑板）、综合测验</a:t>
            </a:r>
            <a:endParaRPr lang="zh-CN" altLang="id-ID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id-ID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完成后即可获得助学加分</a:t>
            </a:r>
            <a:endParaRPr lang="zh-CN" altLang="id-ID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: Rounded Corners 21"/>
          <p:cNvSpPr/>
          <p:nvPr/>
        </p:nvSpPr>
        <p:spPr>
          <a:xfrm>
            <a:off x="1597519" y="5262259"/>
            <a:ext cx="1002348" cy="280582"/>
          </a:xfrm>
          <a:prstGeom prst="roundRect">
            <a:avLst>
              <a:gd name="adj" fmla="val 50000"/>
            </a:avLst>
          </a:prstGeom>
          <a:solidFill>
            <a:srgbClr val="F2A346"/>
          </a:solidFill>
          <a:ln>
            <a:noFill/>
          </a:ln>
          <a:effectLst>
            <a:outerShdw blurRad="254000" dist="1270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450" y="1659255"/>
            <a:ext cx="5756275" cy="3991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090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学员课堂</a:t>
            </a:r>
            <a:endParaRPr lang="zh-CN" altLang="en-US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2"/>
          <p:cNvSpPr txBox="1"/>
          <p:nvPr/>
        </p:nvSpPr>
        <p:spPr>
          <a:xfrm>
            <a:off x="1597822" y="1496860"/>
            <a:ext cx="403500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d-ID" sz="4800" b="1" dirty="0">
                <a:solidFill>
                  <a:srgbClr val="F2A346"/>
                </a:solidFill>
                <a:cs typeface="+mn-ea"/>
                <a:sym typeface="+mn-lt"/>
              </a:rPr>
              <a:t>成绩查询</a:t>
            </a:r>
            <a:endParaRPr lang="zh-CN" altLang="id-ID" sz="4800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1597660" y="2645410"/>
            <a:ext cx="4034790" cy="2417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id-ID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每门课成的考核内容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成绩查询，可以查询课程观看时长、知识点、阶段测验、答疑板、综合测验等各项学习进度及成绩。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: Rounded Corners 21"/>
          <p:cNvSpPr/>
          <p:nvPr/>
        </p:nvSpPr>
        <p:spPr>
          <a:xfrm>
            <a:off x="1597519" y="5262259"/>
            <a:ext cx="1002348" cy="280582"/>
          </a:xfrm>
          <a:prstGeom prst="roundRect">
            <a:avLst>
              <a:gd name="adj" fmla="val 50000"/>
            </a:avLst>
          </a:prstGeom>
          <a:solidFill>
            <a:srgbClr val="F2A346"/>
          </a:solidFill>
          <a:ln>
            <a:noFill/>
          </a:ln>
          <a:effectLst>
            <a:outerShdw blurRad="254000" dist="1270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450" y="1659255"/>
            <a:ext cx="5756275" cy="3991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164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学员课堂</a:t>
            </a:r>
            <a:endParaRPr lang="zh-CN" altLang="en-US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07" name="Group 3"/>
          <p:cNvGrpSpPr/>
          <p:nvPr/>
        </p:nvGrpSpPr>
        <p:grpSpPr>
          <a:xfrm>
            <a:off x="883920" y="899478"/>
            <a:ext cx="1995488" cy="3854450"/>
            <a:chOff x="720" y="1299"/>
            <a:chExt cx="1363" cy="1991"/>
          </a:xfrm>
        </p:grpSpPr>
        <p:sp>
          <p:nvSpPr>
            <p:cNvPr id="7208" name="AutoShape 4"/>
            <p:cNvSpPr/>
            <p:nvPr/>
          </p:nvSpPr>
          <p:spPr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09" name="AutoShape 5"/>
            <p:cNvSpPr/>
            <p:nvPr/>
          </p:nvSpPr>
          <p:spPr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10" name="AutoShape 6"/>
            <p:cNvSpPr/>
            <p:nvPr/>
          </p:nvSpPr>
          <p:spPr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11" name="AutoShape 7"/>
            <p:cNvSpPr/>
            <p:nvPr/>
          </p:nvSpPr>
          <p:spPr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212" name="Group 10"/>
            <p:cNvGrpSpPr/>
            <p:nvPr/>
          </p:nvGrpSpPr>
          <p:grpSpPr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7213" name="Oval 11"/>
              <p:cNvSpPr/>
              <p:nvPr/>
            </p:nvSpPr>
            <p:spPr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>
                <a:spAutoFit/>
              </a:bodyPr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14" name="Oval 12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15" name="Oval 13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16" name="Oval 14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17" name="Oval 15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218" name="Text Box 16"/>
            <p:cNvSpPr txBox="1"/>
            <p:nvPr/>
          </p:nvSpPr>
          <p:spPr>
            <a:xfrm>
              <a:off x="1262" y="1379"/>
              <a:ext cx="250" cy="2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19" name="Text Box 17"/>
            <p:cNvSpPr txBox="1"/>
            <p:nvPr/>
          </p:nvSpPr>
          <p:spPr>
            <a:xfrm>
              <a:off x="753" y="1776"/>
              <a:ext cx="1303" cy="13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学习时间 </a:t>
              </a:r>
              <a:endParaRPr lang="en-US" altLang="zh-CN" sz="2000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20%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基础视频听完约</a:t>
              </a: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900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分钟；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考前串讲视频听完即可得分。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170" name="Group 18"/>
          <p:cNvGrpSpPr/>
          <p:nvPr/>
        </p:nvGrpSpPr>
        <p:grpSpPr>
          <a:xfrm>
            <a:off x="3278505" y="1277620"/>
            <a:ext cx="1995805" cy="4121520"/>
            <a:chOff x="2208" y="1299"/>
            <a:chExt cx="1363" cy="2112"/>
          </a:xfrm>
        </p:grpSpPr>
        <p:sp>
          <p:nvSpPr>
            <p:cNvPr id="7171" name="AutoShape 19"/>
            <p:cNvSpPr/>
            <p:nvPr/>
          </p:nvSpPr>
          <p:spPr>
            <a:xfrm>
              <a:off x="2208" y="1465"/>
              <a:ext cx="1363" cy="182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72" name="AutoShape 20"/>
            <p:cNvSpPr/>
            <p:nvPr/>
          </p:nvSpPr>
          <p:spPr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73" name="AutoShape 22"/>
            <p:cNvSpPr/>
            <p:nvPr/>
          </p:nvSpPr>
          <p:spPr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74" name="Oval 23"/>
            <p:cNvSpPr/>
            <p:nvPr/>
          </p:nvSpPr>
          <p:spPr>
            <a:xfrm>
              <a:off x="2677" y="1335"/>
              <a:ext cx="405" cy="327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>
              <a:spAutoFit/>
            </a:bodyPr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75" name="Oval 24"/>
            <p:cNvSpPr/>
            <p:nvPr/>
          </p:nvSpPr>
          <p:spPr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76" name="Oval 25"/>
            <p:cNvSpPr/>
            <p:nvPr/>
          </p:nvSpPr>
          <p:spPr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77" name="Oval 26"/>
            <p:cNvSpPr/>
            <p:nvPr/>
          </p:nvSpPr>
          <p:spPr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78" name="Oval 27"/>
            <p:cNvSpPr/>
            <p:nvPr/>
          </p:nvSpPr>
          <p:spPr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79" name="Text Box 28"/>
            <p:cNvSpPr txBox="1"/>
            <p:nvPr/>
          </p:nvSpPr>
          <p:spPr>
            <a:xfrm>
              <a:off x="2750" y="1382"/>
              <a:ext cx="250" cy="2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15" name="Text Box 29"/>
            <p:cNvSpPr txBox="1">
              <a:spLocks noChangeArrowheads="1"/>
            </p:cNvSpPr>
            <p:nvPr/>
          </p:nvSpPr>
          <p:spPr bwMode="auto">
            <a:xfrm>
              <a:off x="2244" y="1776"/>
              <a:ext cx="1303" cy="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15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15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15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知识点测验 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20%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38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1.</a:t>
              </a:r>
              <a:r>
                <a:rPr kumimoji="0" lang="zh-CN" altLang="en-US" sz="138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视频播放时系统随机提问，答对即可得分。</a:t>
              </a:r>
              <a:endParaRPr kumimoji="0" lang="zh-CN" altLang="en-US" sz="138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8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800" b="1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阶段测验 </a:t>
              </a:r>
              <a:endPara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1800" b="1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20%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138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1.</a:t>
              </a:r>
              <a:r>
                <a:rPr lang="zh-CN" altLang="en-US" sz="138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做完</a:t>
              </a:r>
              <a:r>
                <a:rPr lang="en-US" altLang="zh-CN" sz="138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4-6</a:t>
              </a:r>
              <a:r>
                <a:rPr lang="zh-CN" altLang="en-US" sz="138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套历年真题模拟试卷，正确率为</a:t>
              </a:r>
              <a:r>
                <a:rPr lang="en-US" altLang="zh-CN" sz="138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100%</a:t>
              </a:r>
              <a:r>
                <a:rPr lang="zh-CN" altLang="en-US" sz="138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即可得分。</a:t>
              </a:r>
              <a:endParaRPr kumimoji="0" lang="en-US" altLang="zh-CN" sz="138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38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181" name="Group 32"/>
          <p:cNvGrpSpPr/>
          <p:nvPr/>
        </p:nvGrpSpPr>
        <p:grpSpPr>
          <a:xfrm>
            <a:off x="5595938" y="1449388"/>
            <a:ext cx="1995487" cy="3860800"/>
            <a:chOff x="3696" y="1299"/>
            <a:chExt cx="1363" cy="1991"/>
          </a:xfrm>
        </p:grpSpPr>
        <p:sp>
          <p:nvSpPr>
            <p:cNvPr id="7182" name="AutoShape 33"/>
            <p:cNvSpPr/>
            <p:nvPr/>
          </p:nvSpPr>
          <p:spPr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83" name="AutoShape 34"/>
            <p:cNvSpPr/>
            <p:nvPr/>
          </p:nvSpPr>
          <p:spPr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84" name="AutoShape 35"/>
            <p:cNvSpPr/>
            <p:nvPr/>
          </p:nvSpPr>
          <p:spPr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85" name="AutoShape 36"/>
            <p:cNvSpPr/>
            <p:nvPr/>
          </p:nvSpPr>
          <p:spPr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186" name="Group 37"/>
            <p:cNvGrpSpPr/>
            <p:nvPr/>
          </p:nvGrpSpPr>
          <p:grpSpPr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7187" name="Oval 38"/>
              <p:cNvSpPr/>
              <p:nvPr/>
            </p:nvSpPr>
            <p:spPr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>
                <a:spAutoFit/>
              </a:bodyPr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88" name="Oval 39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89" name="Oval 40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90" name="Oval 41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91" name="Oval 42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192" name="Text Box 43"/>
            <p:cNvSpPr txBox="1"/>
            <p:nvPr/>
          </p:nvSpPr>
          <p:spPr>
            <a:xfrm>
              <a:off x="4236" y="1379"/>
              <a:ext cx="250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93" name="Text Box 44"/>
            <p:cNvSpPr txBox="1"/>
            <p:nvPr/>
          </p:nvSpPr>
          <p:spPr>
            <a:xfrm>
              <a:off x="3726" y="1776"/>
              <a:ext cx="1303" cy="138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答疑板</a:t>
              </a:r>
              <a:endParaRPr lang="en-US" altLang="zh-CN" sz="2000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10%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提出一个新的有关学习的问题，老师回复后即可得分。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194" name="Group 3"/>
          <p:cNvGrpSpPr/>
          <p:nvPr/>
        </p:nvGrpSpPr>
        <p:grpSpPr>
          <a:xfrm>
            <a:off x="8093710" y="1967548"/>
            <a:ext cx="1995488" cy="3854450"/>
            <a:chOff x="720" y="1299"/>
            <a:chExt cx="1363" cy="1991"/>
          </a:xfrm>
        </p:grpSpPr>
        <p:sp>
          <p:nvSpPr>
            <p:cNvPr id="7195" name="AutoShape 4"/>
            <p:cNvSpPr/>
            <p:nvPr/>
          </p:nvSpPr>
          <p:spPr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96" name="AutoShape 5"/>
            <p:cNvSpPr/>
            <p:nvPr/>
          </p:nvSpPr>
          <p:spPr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97" name="AutoShape 6"/>
            <p:cNvSpPr/>
            <p:nvPr/>
          </p:nvSpPr>
          <p:spPr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98" name="AutoShape 7"/>
            <p:cNvSpPr/>
            <p:nvPr/>
          </p:nvSpPr>
          <p:spPr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199" name="Group 10"/>
            <p:cNvGrpSpPr/>
            <p:nvPr/>
          </p:nvGrpSpPr>
          <p:grpSpPr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7200" name="Oval 11"/>
              <p:cNvSpPr/>
              <p:nvPr/>
            </p:nvSpPr>
            <p:spPr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>
                <a:spAutoFit/>
              </a:bodyPr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01" name="Oval 12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02" name="Oval 13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03" name="Oval 14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04" name="Oval 15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205" name="Text Box 16"/>
            <p:cNvSpPr txBox="1"/>
            <p:nvPr/>
          </p:nvSpPr>
          <p:spPr>
            <a:xfrm>
              <a:off x="1262" y="1379"/>
              <a:ext cx="250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06" name="Text Box 17"/>
            <p:cNvSpPr txBox="1"/>
            <p:nvPr/>
          </p:nvSpPr>
          <p:spPr>
            <a:xfrm>
              <a:off x="776" y="1776"/>
              <a:ext cx="1301" cy="14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buSzTx/>
              </a:pP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综合测验 </a:t>
              </a:r>
              <a:endParaRPr lang="en-US" altLang="zh-CN" sz="2000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SzTx/>
              </a:pPr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30%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SzTx/>
              </a:pPr>
              <a:endParaRPr lang="en-US" altLang="zh-CN" sz="2000" dirty="0">
                <a:solidFill>
                  <a:srgbClr val="10243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  <a:buSzTx/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 笔试前参加上机开卷测验。</a:t>
              </a: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150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分钟答两次，以高分为准。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 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090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学员课堂</a:t>
            </a:r>
            <a:endParaRPr lang="zh-CN" altLang="en-US" b="1" dirty="0">
              <a:solidFill>
                <a:srgbClr val="F2A346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25"/>
          <p:cNvSpPr/>
          <p:nvPr/>
        </p:nvSpPr>
        <p:spPr>
          <a:xfrm rot="10800000">
            <a:off x="1341755" y="1388745"/>
            <a:ext cx="2642235" cy="1386205"/>
          </a:xfrm>
          <a:custGeom>
            <a:avLst/>
            <a:gdLst/>
            <a:ahLst/>
            <a:cxnLst>
              <a:cxn ang="0">
                <a:pos x="2147483647" y="2146335"/>
              </a:cxn>
              <a:cxn ang="0">
                <a:pos x="2147483647" y="2146335"/>
              </a:cxn>
              <a:cxn ang="0">
                <a:pos x="0" y="2019693"/>
              </a:cxn>
              <a:cxn ang="0">
                <a:pos x="0" y="387789"/>
              </a:cxn>
              <a:cxn ang="0">
                <a:pos x="2147483647" y="261141"/>
              </a:cxn>
              <a:cxn ang="0">
                <a:pos x="2147483647" y="261141"/>
              </a:cxn>
              <a:cxn ang="0">
                <a:pos x="2147483647" y="0"/>
              </a:cxn>
              <a:cxn ang="0">
                <a:pos x="2147483647" y="261141"/>
              </a:cxn>
              <a:cxn ang="0">
                <a:pos x="2147483647" y="261141"/>
              </a:cxn>
              <a:cxn ang="0">
                <a:pos x="2147483647" y="387789"/>
              </a:cxn>
              <a:cxn ang="0">
                <a:pos x="2147483647" y="2019693"/>
              </a:cxn>
              <a:cxn ang="0">
                <a:pos x="2147483647" y="2146335"/>
              </a:cxn>
            </a:cxnLst>
            <a:pathLst>
              <a:path w="826161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5" name="Freeform 63"/>
          <p:cNvSpPr>
            <a:spLocks noChangeAspect="1"/>
          </p:cNvSpPr>
          <p:nvPr/>
        </p:nvSpPr>
        <p:spPr>
          <a:xfrm>
            <a:off x="1534478" y="1641793"/>
            <a:ext cx="584200" cy="56673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312" h="303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39340" y="1563370"/>
            <a:ext cx="1328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学习时间 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20%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75835" y="1439545"/>
            <a:ext cx="6096000" cy="4384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hangingPunct="0">
              <a:buClrTx/>
              <a:buSzTx/>
              <a:buFontTx/>
              <a:defRPr/>
            </a:pPr>
            <a:r>
              <a:rPr lang="zh-CN" altLang="en-US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学习时长</a:t>
            </a:r>
            <a:r>
              <a:rPr lang="en-US" altLang="zh-CN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14%</a:t>
            </a:r>
            <a:endParaRPr kumimoji="0" lang="en-US" altLang="zh-CN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hangingPunct="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hangingPunct="0">
              <a:buClrTx/>
              <a:buSzTx/>
              <a:buFontTx/>
              <a:defRPr/>
            </a:pP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大约每隔</a:t>
            </a:r>
            <a:r>
              <a:rPr lang="en-US" altLang="zh-CN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分钟服务器将自动记录一次学习时长。</a:t>
            </a: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hangingPunct="0">
              <a:buClrTx/>
              <a:buSzTx/>
              <a:buFontTx/>
              <a:defRPr/>
            </a:pPr>
            <a:endParaRPr kumimoji="0" lang="zh-CN" altLang="en-US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hangingPunct="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考核标准：根据课程和学分的不同，课程的时间也不一样，平均的课程时长为</a:t>
            </a:r>
            <a:r>
              <a:rPr lang="en-US" altLang="zh-CN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900</a:t>
            </a: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分钟。</a:t>
            </a:r>
            <a:endParaRPr kumimoji="0" lang="zh-CN" altLang="en-US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hangingPunct="0">
              <a:buClrTx/>
              <a:buSzTx/>
              <a:buFontTx/>
              <a:defRPr/>
            </a:pPr>
            <a:endParaRPr kumimoji="0" lang="en-US" altLang="zh-CN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hangingPunct="0">
              <a:buClrTx/>
              <a:buSzTx/>
              <a:buFontTx/>
              <a:defRPr/>
            </a:pPr>
            <a:r>
              <a:rPr lang="zh-CN" altLang="en-US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登录次数</a:t>
            </a:r>
            <a:r>
              <a:rPr lang="en-US" altLang="zh-CN" b="1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6%</a:t>
            </a:r>
            <a:endParaRPr kumimoji="0" lang="en-US" altLang="zh-CN" b="1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hangingPunct="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hangingPunct="0">
              <a:buClrTx/>
              <a:buSzTx/>
              <a:buFontTx/>
              <a:defRPr/>
            </a:pP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记录考生登录并进入课件学习的次数。</a:t>
            </a:r>
            <a:endParaRPr kumimoji="0" lang="zh-CN" altLang="en-US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hangingPunct="0">
              <a:lnSpc>
                <a:spcPct val="150000"/>
              </a:lnSpc>
              <a:buClrTx/>
              <a:buSzTx/>
              <a:buFontTx/>
              <a:defRPr/>
            </a:pPr>
            <a:endParaRPr kumimoji="0" lang="zh-CN" altLang="en-US" kern="1200" cap="none" spc="0" normalizeH="0" baseline="0" noProof="0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hangingPunct="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考核标准：根据课程和学分的不同， 登陆次数的要求也不一样，一般的登录次数要求为不少于</a:t>
            </a:r>
            <a:r>
              <a:rPr lang="en-US" altLang="zh-CN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noProof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次。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GI0M2MzZDJiNDczNWFlNDNmYzdlYTgxNjZiZDRjMjc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m2lx4w1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2053</Words>
  <Application>WPS 演示</Application>
  <PresentationFormat>自定义</PresentationFormat>
  <Paragraphs>237</Paragraphs>
  <Slides>18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仿宋_GB2312</vt:lpstr>
      <vt:lpstr>仿宋</vt:lpstr>
      <vt:lpstr>San Francisco Display Light</vt:lpstr>
      <vt:lpstr>Segoe Print</vt:lpstr>
      <vt:lpstr>微软雅黑</vt:lpstr>
      <vt:lpstr>Constantia</vt:lpstr>
      <vt:lpstr>黑体</vt:lpstr>
      <vt:lpstr>Agency FB</vt:lpstr>
      <vt:lpstr>Trebuchet MS</vt:lpstr>
      <vt:lpstr>Calibri</vt:lpstr>
      <vt:lpstr>Arial Unicode MS</vt:lpstr>
      <vt:lpstr>等线</vt:lpstr>
      <vt:lpstr>Agency FB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活动策划方案</dc:title>
  <dc:creator>第一PPT模板网-WWW.1PPT.COM</dc:creator>
  <cp:keywords>第一PPT模板网-WWW.1PPT.COM</cp:keywords>
  <dc:description>www.1ppt.com</dc:description>
  <cp:lastModifiedBy>cdeluser</cp:lastModifiedBy>
  <cp:revision>109</cp:revision>
  <dcterms:created xsi:type="dcterms:W3CDTF">2017-08-22T13:33:00Z</dcterms:created>
  <dcterms:modified xsi:type="dcterms:W3CDTF">2024-07-08T01:09:27Z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2052-12.1.0.16929</vt:lpwstr>
  </property>
  <property fmtid="{D5CDD505-2E9C-101B-9397-08002B2CF9AE}" pid="4" name="ICV">
    <vt:lpwstr>4B98770A808746ED940B6DA2C8627911_12</vt:lpwstr>
  </property>
</Properties>
</file>